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 autoAdjust="0"/>
    <p:restoredTop sz="94751" autoAdjust="0"/>
  </p:normalViewPr>
  <p:slideViewPr>
    <p:cSldViewPr>
      <p:cViewPr varScale="1">
        <p:scale>
          <a:sx n="110" d="100"/>
          <a:sy n="110" d="100"/>
        </p:scale>
        <p:origin x="2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CAE4F4F2-53EB-46CC-A7DB-B04096E33AA4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E624B823-9148-44BB-A99D-EFF6DFE71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631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24C854DB-36C8-4B3E-916D-B0AC99178D2A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3BA2F9BB-5321-4C36-AE90-B32007D62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98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871EA80D-81F3-4D9B-92BB-420FBAE5DF4D}" type="datetime1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F6CF-3C46-4337-98B4-6F67FACB4609}" type="datetime1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9448-D30A-4A7E-AF2D-CCA7295AE4E6}" type="datetime1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1" y="137318"/>
            <a:ext cx="6857999" cy="667533"/>
          </a:xfrm>
        </p:spPr>
        <p:txBody>
          <a:bodyPr>
            <a:noAutofit/>
          </a:bodyPr>
          <a:lstStyle>
            <a:lvl1pPr>
              <a:defRPr sz="40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4C0B523-258E-4221-8AB9-AB55DC26DD0D}" type="datetime1">
              <a:rPr lang="en-US" smtClean="0"/>
              <a:t>4/4/2016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28800" cy="80485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25389-CBE4-4478-B246-3CF1319C7C87}" type="datetime1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527E-5F1B-462D-8C0A-CE19C9BC17C5}" type="datetime1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0A29F-DF30-4062-93B9-FE0B1321CEC7}" type="datetime1">
              <a:rPr lang="en-US" smtClean="0"/>
              <a:t>4/4/2016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FA225-A638-4979-9BC1-1161A1266E8C}" type="datetime1">
              <a:rPr lang="en-US" smtClean="0"/>
              <a:t>4/4/2016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0EB01-125B-464A-98D5-91EF60E7CD08}" type="datetime1">
              <a:rPr lang="en-US" smtClean="0"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24D5D-8DBC-40E1-B021-0B1A7731BE31}" type="datetime1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1554-850B-4ABD-B07F-3F5F5BD153B7}" type="datetime1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1018C-FC0D-42F1-AADF-DA026E2904BB}" type="datetime1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0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9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8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47" y="1447800"/>
            <a:ext cx="9144000" cy="184785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</a:rPr>
              <a:t>Moving Normal Shocks</a:t>
            </a: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4478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AE </a:t>
            </a:r>
            <a:r>
              <a:rPr lang="en-US" sz="2800" dirty="0" smtClean="0">
                <a:solidFill>
                  <a:schemeClr val="tx1"/>
                </a:solidFill>
              </a:rPr>
              <a:t>2010: </a:t>
            </a:r>
          </a:p>
          <a:p>
            <a:r>
              <a:rPr lang="en-US" sz="2800" dirty="0">
                <a:solidFill>
                  <a:schemeClr val="tx1"/>
                </a:solidFill>
              </a:rPr>
              <a:t>Thermodynamics and Fluids Fundamentals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84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Example: </a:t>
            </a:r>
            <a:r>
              <a:rPr lang="en-US" sz="3200" dirty="0" err="1" smtClean="0"/>
              <a:t>Postshock</a:t>
            </a:r>
            <a:r>
              <a:rPr lang="en-US" sz="3200" dirty="0" smtClean="0"/>
              <a:t> Speed Known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17619"/>
            <a:ext cx="8229600" cy="5311781"/>
          </a:xfrm>
        </p:spPr>
        <p:txBody>
          <a:bodyPr/>
          <a:lstStyle/>
          <a:p>
            <a:r>
              <a:rPr lang="en-US" dirty="0" smtClean="0"/>
              <a:t>Given: Normal shock moving into still gas (at T</a:t>
            </a:r>
            <a:r>
              <a:rPr lang="en-US" baseline="-25000" dirty="0" smtClean="0"/>
              <a:t>1</a:t>
            </a:r>
            <a:r>
              <a:rPr lang="en-US" dirty="0" smtClean="0"/>
              <a:t>) produces known gas speed (</a:t>
            </a:r>
            <a:r>
              <a:rPr lang="en-US" i="1" dirty="0" smtClean="0"/>
              <a:t>v</a:t>
            </a:r>
            <a:r>
              <a:rPr lang="en-US" i="1" baseline="-25000" dirty="0" smtClean="0"/>
              <a:t>g</a:t>
            </a:r>
            <a:r>
              <a:rPr lang="en-US" dirty="0" smtClean="0"/>
              <a:t>) behind shock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Find:</a:t>
            </a:r>
          </a:p>
          <a:p>
            <a:pPr lvl="1"/>
            <a:r>
              <a:rPr lang="en-US" dirty="0" smtClean="0"/>
              <a:t>Expression for shock speed </a:t>
            </a:r>
            <a:r>
              <a:rPr lang="en-US" i="1" dirty="0" smtClean="0"/>
              <a:t>v</a:t>
            </a:r>
            <a:r>
              <a:rPr lang="en-US" i="1" baseline="-25000" dirty="0" smtClean="0"/>
              <a:t>s</a:t>
            </a:r>
            <a:r>
              <a:rPr lang="en-US" dirty="0" smtClean="0"/>
              <a:t> in terms of </a:t>
            </a:r>
            <a:r>
              <a:rPr lang="en-US" i="1" dirty="0" smtClean="0"/>
              <a:t>v</a:t>
            </a:r>
            <a:r>
              <a:rPr lang="en-US" i="1" baseline="-25000" dirty="0" smtClean="0"/>
              <a:t>g</a:t>
            </a:r>
            <a:endParaRPr lang="en-US" i="1" baseline="-25000" dirty="0"/>
          </a:p>
          <a:p>
            <a:r>
              <a:rPr lang="en-US" dirty="0" smtClean="0"/>
              <a:t>Assume:</a:t>
            </a:r>
          </a:p>
          <a:p>
            <a:pPr lvl="1"/>
            <a:r>
              <a:rPr lang="en-US" dirty="0" smtClean="0"/>
              <a:t>TPG/CPG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7356703" y="3109119"/>
            <a:ext cx="14398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/>
              <a:t>v</a:t>
            </a:r>
            <a:r>
              <a:rPr lang="en-US" altLang="en-US" baseline="-25000"/>
              <a:t>g</a:t>
            </a:r>
          </a:p>
        </p:txBody>
      </p: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4573815" y="2772569"/>
            <a:ext cx="3186113" cy="1379538"/>
            <a:chOff x="3082" y="1806"/>
            <a:chExt cx="2007" cy="869"/>
          </a:xfrm>
        </p:grpSpPr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4613" y="1806"/>
              <a:ext cx="0" cy="869"/>
            </a:xfrm>
            <a:prstGeom prst="line">
              <a:avLst/>
            </a:prstGeom>
            <a:noFill/>
            <a:ln w="5715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 flipH="1">
              <a:off x="4063" y="2220"/>
              <a:ext cx="554" cy="0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3145" y="2374"/>
              <a:ext cx="90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T</a:t>
              </a:r>
              <a:r>
                <a:rPr lang="en-US" altLang="en-US" baseline="-25000"/>
                <a:t>1</a:t>
              </a: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3537" y="1825"/>
              <a:ext cx="124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>
                  <a:solidFill>
                    <a:srgbClr val="003399"/>
                  </a:solidFill>
                </a:rPr>
                <a:t>v</a:t>
              </a:r>
              <a:r>
                <a:rPr lang="en-US" altLang="en-US" baseline="-25000">
                  <a:solidFill>
                    <a:srgbClr val="003399"/>
                  </a:solidFill>
                </a:rPr>
                <a:t>s</a:t>
              </a:r>
              <a:endParaRPr lang="en-US" altLang="en-US">
                <a:solidFill>
                  <a:srgbClr val="003399"/>
                </a:solidFill>
              </a:endParaRPr>
            </a:p>
          </p:txBody>
        </p:sp>
        <p:sp>
          <p:nvSpPr>
            <p:cNvPr id="12" name="Line 15"/>
            <p:cNvSpPr>
              <a:spLocks noChangeShapeType="1"/>
            </p:cNvSpPr>
            <p:nvPr/>
          </p:nvSpPr>
          <p:spPr bwMode="auto">
            <a:xfrm flipH="1">
              <a:off x="4917" y="2210"/>
              <a:ext cx="1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Rectangle 18"/>
            <p:cNvSpPr>
              <a:spLocks noChangeArrowheads="1"/>
            </p:cNvSpPr>
            <p:nvPr/>
          </p:nvSpPr>
          <p:spPr bwMode="auto">
            <a:xfrm>
              <a:off x="3082" y="2098"/>
              <a:ext cx="45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/>
                <a:t>v</a:t>
              </a:r>
              <a:r>
                <a:rPr lang="en-US" altLang="en-US" baseline="-25000"/>
                <a:t>i</a:t>
              </a:r>
              <a:r>
                <a:rPr lang="en-US" altLang="en-US"/>
                <a:t>=0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56938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Solution: </a:t>
            </a:r>
            <a:r>
              <a:rPr lang="en-US" sz="3600" dirty="0" err="1"/>
              <a:t>Postshock</a:t>
            </a:r>
            <a:r>
              <a:rPr lang="en-US" sz="3600" dirty="0"/>
              <a:t> Speed Known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315200" y="3417133"/>
            <a:ext cx="1143000" cy="2404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50"/>
          <p:cNvGrpSpPr>
            <a:grpSpLocks/>
          </p:cNvGrpSpPr>
          <p:nvPr/>
        </p:nvGrpSpPr>
        <p:grpSpPr bwMode="auto">
          <a:xfrm>
            <a:off x="855807" y="2675405"/>
            <a:ext cx="7966364" cy="1713100"/>
            <a:chOff x="593" y="1910"/>
            <a:chExt cx="5520" cy="1223"/>
          </a:xfrm>
        </p:grpSpPr>
        <p:sp>
          <p:nvSpPr>
            <p:cNvPr id="9" name="Rectangle 41"/>
            <p:cNvSpPr>
              <a:spLocks noChangeArrowheads="1"/>
            </p:cNvSpPr>
            <p:nvPr/>
          </p:nvSpPr>
          <p:spPr bwMode="auto">
            <a:xfrm>
              <a:off x="593" y="1935"/>
              <a:ext cx="250" cy="567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36"/>
            <p:cNvSpPr>
              <a:spLocks noChangeArrowheads="1"/>
            </p:cNvSpPr>
            <p:nvPr/>
          </p:nvSpPr>
          <p:spPr bwMode="auto">
            <a:xfrm>
              <a:off x="4883" y="1918"/>
              <a:ext cx="1092" cy="593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1" name="Object 31"/>
            <p:cNvGraphicFramePr>
              <a:graphicFrameLocks noChangeAspect="1"/>
            </p:cNvGraphicFramePr>
            <p:nvPr/>
          </p:nvGraphicFramePr>
          <p:xfrm>
            <a:off x="4738" y="1910"/>
            <a:ext cx="1206" cy="6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285" name="Equation" r:id="rId3" imgW="1130040" imgH="571320" progId="Equation.3">
                    <p:embed/>
                  </p:oleObj>
                </mc:Choice>
                <mc:Fallback>
                  <p:oleObj name="Equation" r:id="rId3" imgW="1130040" imgH="57132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38" y="1910"/>
                          <a:ext cx="1206" cy="6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66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Text Box 47"/>
            <p:cNvSpPr txBox="1">
              <a:spLocks noChangeArrowheads="1"/>
            </p:cNvSpPr>
            <p:nvPr/>
          </p:nvSpPr>
          <p:spPr bwMode="auto">
            <a:xfrm>
              <a:off x="4823" y="2751"/>
              <a:ext cx="1290" cy="3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US" altLang="en-US">
                  <a:solidFill>
                    <a:srgbClr val="006600"/>
                  </a:solidFill>
                </a:rPr>
                <a:t>another normal shock relation</a:t>
              </a:r>
            </a:p>
          </p:txBody>
        </p:sp>
      </p:grpSp>
      <p:graphicFrame>
        <p:nvGraphicFramePr>
          <p:cNvPr id="14" name="Object 14"/>
          <p:cNvGraphicFramePr>
            <a:graphicFrameLocks noChangeAspect="1"/>
          </p:cNvGraphicFramePr>
          <p:nvPr/>
        </p:nvGraphicFramePr>
        <p:xfrm>
          <a:off x="831273" y="2332224"/>
          <a:ext cx="6002194" cy="15506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6" name="Equation" r:id="rId5" imgW="3898800" imgH="1041120" progId="Equation.3">
                  <p:embed/>
                </p:oleObj>
              </mc:Choice>
              <mc:Fallback>
                <p:oleObj name="Equation" r:id="rId5" imgW="3898800" imgH="1041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273" y="2332224"/>
                        <a:ext cx="6002194" cy="15506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476250" y="1505791"/>
            <a:ext cx="8246341" cy="612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/>
          <a:lstStyle>
            <a:lvl1pPr marL="285750" indent="-2857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657350" indent="-514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1907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241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813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6385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957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5529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b="1">
                <a:solidFill>
                  <a:srgbClr val="003399"/>
                </a:solidFill>
              </a:rPr>
              <a:t>Analysis: </a:t>
            </a:r>
            <a:r>
              <a:rPr lang="en-US" altLang="en-US"/>
              <a:t>In stationary ref. frame</a:t>
            </a:r>
            <a:endParaRPr lang="en-US" altLang="en-US" b="1" baseline="-2500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04694" y="2133321"/>
            <a:ext cx="8246341" cy="612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/>
          <a:lstStyle>
            <a:lvl1pPr marL="285750" indent="-2857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657350" indent="-514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1907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241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813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6385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957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5529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en-US" sz="2300">
                <a:solidFill>
                  <a:srgbClr val="8C2F00"/>
                </a:solidFill>
              </a:rPr>
              <a:t>velocity ratio</a:t>
            </a:r>
            <a:endParaRPr lang="en-US" altLang="en-US" b="1" baseline="-25000"/>
          </a:p>
        </p:txBody>
      </p:sp>
      <p:grpSp>
        <p:nvGrpSpPr>
          <p:cNvPr id="17" name="Group 30"/>
          <p:cNvGrpSpPr>
            <a:grpSpLocks/>
          </p:cNvGrpSpPr>
          <p:nvPr/>
        </p:nvGrpSpPr>
        <p:grpSpPr bwMode="auto">
          <a:xfrm>
            <a:off x="5999308" y="1594037"/>
            <a:ext cx="2466397" cy="1000125"/>
            <a:chOff x="4182" y="1911"/>
            <a:chExt cx="1709" cy="714"/>
          </a:xfrm>
        </p:grpSpPr>
        <p:sp>
          <p:nvSpPr>
            <p:cNvPr id="18" name="Text Box 24"/>
            <p:cNvSpPr txBox="1">
              <a:spLocks noChangeArrowheads="1"/>
            </p:cNvSpPr>
            <p:nvPr/>
          </p:nvSpPr>
          <p:spPr bwMode="auto">
            <a:xfrm>
              <a:off x="5044" y="1958"/>
              <a:ext cx="847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000"/>
                <a:t>v</a:t>
              </a:r>
              <a:r>
                <a:rPr lang="en-US" altLang="en-US" sz="2000" baseline="-25000"/>
                <a:t>2</a:t>
              </a:r>
              <a:r>
                <a:rPr lang="en-US" altLang="en-US" sz="2000"/>
                <a:t>=</a:t>
              </a:r>
              <a:r>
                <a:rPr lang="en-US" altLang="en-US" sz="2000">
                  <a:solidFill>
                    <a:srgbClr val="003399"/>
                  </a:solidFill>
                </a:rPr>
                <a:t>v</a:t>
              </a:r>
              <a:r>
                <a:rPr lang="en-US" altLang="en-US" sz="2000" baseline="-25000">
                  <a:solidFill>
                    <a:srgbClr val="003399"/>
                  </a:solidFill>
                </a:rPr>
                <a:t>s</a:t>
              </a:r>
              <a:r>
                <a:rPr lang="en-US" altLang="en-US" sz="2000"/>
                <a:t>-v</a:t>
              </a:r>
              <a:r>
                <a:rPr lang="en-US" altLang="en-US" sz="2000" baseline="-25000"/>
                <a:t>g</a:t>
              </a:r>
            </a:p>
          </p:txBody>
        </p:sp>
        <p:grpSp>
          <p:nvGrpSpPr>
            <p:cNvPr id="19" name="Group 29"/>
            <p:cNvGrpSpPr>
              <a:grpSpLocks/>
            </p:cNvGrpSpPr>
            <p:nvPr/>
          </p:nvGrpSpPr>
          <p:grpSpPr bwMode="auto">
            <a:xfrm>
              <a:off x="4182" y="1911"/>
              <a:ext cx="1286" cy="714"/>
              <a:chOff x="4182" y="1911"/>
              <a:chExt cx="1286" cy="714"/>
            </a:xfrm>
          </p:grpSpPr>
          <p:sp>
            <p:nvSpPr>
              <p:cNvPr id="20" name="Line 17"/>
              <p:cNvSpPr>
                <a:spLocks noChangeShapeType="1"/>
              </p:cNvSpPr>
              <p:nvPr/>
            </p:nvSpPr>
            <p:spPr bwMode="auto">
              <a:xfrm>
                <a:off x="5066" y="1911"/>
                <a:ext cx="0" cy="714"/>
              </a:xfrm>
              <a:prstGeom prst="line">
                <a:avLst/>
              </a:prstGeom>
              <a:noFill/>
              <a:ln w="57150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Text Box 23"/>
              <p:cNvSpPr txBox="1">
                <a:spLocks noChangeArrowheads="1"/>
              </p:cNvSpPr>
              <p:nvPr/>
            </p:nvSpPr>
            <p:spPr bwMode="auto">
              <a:xfrm>
                <a:off x="4182" y="1949"/>
                <a:ext cx="805" cy="2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2000" dirty="0" smtClean="0"/>
                  <a:t>v</a:t>
                </a:r>
                <a:r>
                  <a:rPr lang="en-US" altLang="en-US" sz="2000" baseline="-25000" dirty="0" smtClean="0"/>
                  <a:t>1</a:t>
                </a:r>
                <a:r>
                  <a:rPr lang="en-US" altLang="en-US" sz="2000" dirty="0" smtClean="0">
                    <a:solidFill>
                      <a:srgbClr val="003399"/>
                    </a:solidFill>
                  </a:rPr>
                  <a:t>=v</a:t>
                </a:r>
                <a:r>
                  <a:rPr lang="en-US" altLang="en-US" sz="2000" baseline="-25000" dirty="0" smtClean="0">
                    <a:solidFill>
                      <a:srgbClr val="003399"/>
                    </a:solidFill>
                  </a:rPr>
                  <a:t>s</a:t>
                </a:r>
                <a:endParaRPr lang="en-US" altLang="en-US" sz="2000" baseline="-25000" dirty="0">
                  <a:solidFill>
                    <a:srgbClr val="003399"/>
                  </a:solidFill>
                </a:endParaRPr>
              </a:p>
            </p:txBody>
          </p:sp>
          <p:sp>
            <p:nvSpPr>
              <p:cNvPr id="22" name="Line 25"/>
              <p:cNvSpPr>
                <a:spLocks noChangeShapeType="1"/>
              </p:cNvSpPr>
              <p:nvPr/>
            </p:nvSpPr>
            <p:spPr bwMode="auto">
              <a:xfrm>
                <a:off x="4470" y="2248"/>
                <a:ext cx="3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26"/>
              <p:cNvSpPr>
                <a:spLocks noChangeShapeType="1"/>
              </p:cNvSpPr>
              <p:nvPr/>
            </p:nvSpPr>
            <p:spPr bwMode="auto">
              <a:xfrm>
                <a:off x="5366" y="2248"/>
                <a:ext cx="10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Text Box 28"/>
              <p:cNvSpPr txBox="1">
                <a:spLocks noChangeArrowheads="1"/>
              </p:cNvSpPr>
              <p:nvPr/>
            </p:nvSpPr>
            <p:spPr bwMode="auto">
              <a:xfrm>
                <a:off x="4446" y="2285"/>
                <a:ext cx="907" cy="2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T</a:t>
                </a:r>
                <a:r>
                  <a:rPr lang="en-US" altLang="en-US" baseline="-25000"/>
                  <a:t>1</a:t>
                </a:r>
              </a:p>
            </p:txBody>
          </p:sp>
        </p:grpSp>
      </p:grpSp>
      <p:graphicFrame>
        <p:nvGraphicFramePr>
          <p:cNvPr id="25" name="Object 34"/>
          <p:cNvGraphicFramePr>
            <a:graphicFrameLocks noChangeAspect="1"/>
          </p:cNvGraphicFramePr>
          <p:nvPr/>
        </p:nvGraphicFramePr>
        <p:xfrm>
          <a:off x="4756728" y="4272243"/>
          <a:ext cx="3186545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7" name="Equation" r:id="rId7" imgW="2070000" imgH="495000" progId="Equation.3">
                  <p:embed/>
                </p:oleObj>
              </mc:Choice>
              <mc:Fallback>
                <p:oleObj name="Equation" r:id="rId7" imgW="2070000" imgH="495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6728" y="4272243"/>
                        <a:ext cx="3186545" cy="738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5"/>
          <p:cNvGraphicFramePr>
            <a:graphicFrameLocks noChangeAspect="1"/>
          </p:cNvGraphicFramePr>
          <p:nvPr/>
        </p:nvGraphicFramePr>
        <p:xfrm>
          <a:off x="1121352" y="5170115"/>
          <a:ext cx="4222750" cy="8894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8" name="Equation" r:id="rId9" imgW="2743200" imgH="596880" progId="Equation.3">
                  <p:embed/>
                </p:oleObj>
              </mc:Choice>
              <mc:Fallback>
                <p:oleObj name="Equation" r:id="rId9" imgW="2743200" imgH="596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1352" y="5170115"/>
                        <a:ext cx="4222750" cy="889466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9" name="Group 51"/>
          <p:cNvGrpSpPr>
            <a:grpSpLocks/>
          </p:cNvGrpSpPr>
          <p:nvPr/>
        </p:nvGrpSpPr>
        <p:grpSpPr bwMode="auto">
          <a:xfrm>
            <a:off x="1030432" y="3517247"/>
            <a:ext cx="5905500" cy="1550614"/>
            <a:chOff x="714" y="2511"/>
            <a:chExt cx="4092" cy="1107"/>
          </a:xfrm>
        </p:grpSpPr>
        <p:graphicFrame>
          <p:nvGraphicFramePr>
            <p:cNvPr id="30" name="Object 33"/>
            <p:cNvGraphicFramePr>
              <a:graphicFrameLocks noChangeAspect="1"/>
            </p:cNvGraphicFramePr>
            <p:nvPr/>
          </p:nvGraphicFramePr>
          <p:xfrm>
            <a:off x="1040" y="3010"/>
            <a:ext cx="2181" cy="6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289" name="Equation" r:id="rId11" imgW="2044440" imgH="571320" progId="Equation.3">
                    <p:embed/>
                  </p:oleObj>
                </mc:Choice>
                <mc:Fallback>
                  <p:oleObj name="Equation" r:id="rId11" imgW="2044440" imgH="57132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40" y="3010"/>
                          <a:ext cx="2181" cy="6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66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1" name="Group 46"/>
            <p:cNvGrpSpPr>
              <a:grpSpLocks/>
            </p:cNvGrpSpPr>
            <p:nvPr/>
          </p:nvGrpSpPr>
          <p:grpSpPr bwMode="auto">
            <a:xfrm>
              <a:off x="714" y="2511"/>
              <a:ext cx="4092" cy="567"/>
              <a:chOff x="714" y="2511"/>
              <a:chExt cx="4092" cy="567"/>
            </a:xfrm>
          </p:grpSpPr>
          <p:sp>
            <p:nvSpPr>
              <p:cNvPr id="32" name="Line 39"/>
              <p:cNvSpPr>
                <a:spLocks noChangeShapeType="1"/>
              </p:cNvSpPr>
              <p:nvPr/>
            </p:nvSpPr>
            <p:spPr bwMode="auto">
              <a:xfrm>
                <a:off x="714" y="2511"/>
                <a:ext cx="412" cy="567"/>
              </a:xfrm>
              <a:prstGeom prst="line">
                <a:avLst/>
              </a:prstGeom>
              <a:noFill/>
              <a:ln w="28575">
                <a:solidFill>
                  <a:srgbClr val="0033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Line 40"/>
              <p:cNvSpPr>
                <a:spLocks noChangeShapeType="1"/>
              </p:cNvSpPr>
              <p:nvPr/>
            </p:nvSpPr>
            <p:spPr bwMode="auto">
              <a:xfrm flipH="1">
                <a:off x="3232" y="2528"/>
                <a:ext cx="1574" cy="525"/>
              </a:xfrm>
              <a:prstGeom prst="line">
                <a:avLst/>
              </a:prstGeom>
              <a:noFill/>
              <a:ln w="28575">
                <a:solidFill>
                  <a:srgbClr val="0033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13467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Numerical Example: Known </a:t>
            </a:r>
            <a:r>
              <a:rPr lang="en-US" sz="3600" i="1" dirty="0" smtClean="0"/>
              <a:t>v</a:t>
            </a:r>
            <a:r>
              <a:rPr lang="en-US" sz="3600" i="1" baseline="-25000" dirty="0" smtClean="0"/>
              <a:t>g</a:t>
            </a:r>
            <a:endParaRPr lang="en-US" sz="3600" i="1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33" y="1219200"/>
            <a:ext cx="82296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Given: Piston impulsively set into motion at 400 m/s in 25 cm</a:t>
            </a:r>
            <a:r>
              <a:rPr lang="en-US" baseline="30000" dirty="0" smtClean="0"/>
              <a:t>2</a:t>
            </a:r>
            <a:r>
              <a:rPr lang="en-US" dirty="0" smtClean="0"/>
              <a:t> tube filled with initially still air at 290 K, 100 </a:t>
            </a:r>
            <a:r>
              <a:rPr lang="en-US" dirty="0" err="1" smtClean="0"/>
              <a:t>kPa</a:t>
            </a:r>
            <a:endParaRPr lang="en-US" dirty="0" smtClean="0"/>
          </a:p>
          <a:p>
            <a:pPr lvl="1"/>
            <a:r>
              <a:rPr lang="en-US" dirty="0" smtClean="0"/>
              <a:t>Leading shock produced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Find:</a:t>
            </a:r>
          </a:p>
          <a:p>
            <a:pPr lvl="1"/>
            <a:r>
              <a:rPr lang="en-US" dirty="0" smtClean="0"/>
              <a:t>Mach number of shock, </a:t>
            </a:r>
            <a:r>
              <a:rPr lang="en-US" dirty="0" err="1" smtClean="0"/>
              <a:t>M</a:t>
            </a:r>
            <a:r>
              <a:rPr lang="en-US" baseline="-25000" dirty="0" err="1" smtClean="0"/>
              <a:t>s</a:t>
            </a:r>
            <a:r>
              <a:rPr lang="en-US" dirty="0" smtClean="0"/>
              <a:t> (relative to </a:t>
            </a:r>
            <a:r>
              <a:rPr lang="en-US" dirty="0" err="1" smtClean="0"/>
              <a:t>unshocked</a:t>
            </a:r>
            <a:r>
              <a:rPr lang="en-US" dirty="0" smtClean="0"/>
              <a:t> gas)</a:t>
            </a:r>
          </a:p>
          <a:p>
            <a:pPr lvl="1"/>
            <a:r>
              <a:rPr lang="en-US" dirty="0" smtClean="0"/>
              <a:t>Force,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p</a:t>
            </a:r>
            <a:r>
              <a:rPr lang="en-US" dirty="0" smtClean="0"/>
              <a:t>, required to keep piston moving</a:t>
            </a:r>
          </a:p>
          <a:p>
            <a:r>
              <a:rPr lang="en-US" dirty="0" smtClean="0"/>
              <a:t>Assume: air TPG/CPG with </a:t>
            </a:r>
            <a:r>
              <a:rPr lang="en-US" dirty="0" smtClean="0">
                <a:latin typeface="Symbol" panose="05050102010706020507" pitchFamily="18" charset="2"/>
              </a:rPr>
              <a:t>g</a:t>
            </a:r>
            <a:r>
              <a:rPr lang="en-US" dirty="0" smtClean="0"/>
              <a:t>=1.4, no friction on piston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4266406" y="3073740"/>
            <a:ext cx="2570162" cy="1338262"/>
            <a:chOff x="3177" y="1759"/>
            <a:chExt cx="1619" cy="843"/>
          </a:xfrm>
        </p:grpSpPr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4139" y="1846"/>
              <a:ext cx="65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rgbClr val="8C2F00"/>
                  </a:solidFill>
                </a:rPr>
                <a:t>    </a:t>
              </a:r>
              <a:r>
                <a:rPr lang="en-US" altLang="en-US"/>
                <a:t>v</a:t>
              </a:r>
              <a:r>
                <a:rPr lang="en-US" altLang="en-US" baseline="-25000"/>
                <a:t>p</a:t>
              </a:r>
              <a:endParaRPr lang="en-US" altLang="en-US" baseline="-25000">
                <a:solidFill>
                  <a:srgbClr val="003399"/>
                </a:solidFill>
              </a:endParaRPr>
            </a:p>
          </p:txBody>
        </p:sp>
        <p:grpSp>
          <p:nvGrpSpPr>
            <p:cNvPr id="8" name="Group 20"/>
            <p:cNvGrpSpPr>
              <a:grpSpLocks/>
            </p:cNvGrpSpPr>
            <p:nvPr/>
          </p:nvGrpSpPr>
          <p:grpSpPr bwMode="auto">
            <a:xfrm>
              <a:off x="3177" y="1759"/>
              <a:ext cx="1249" cy="843"/>
              <a:chOff x="3177" y="1759"/>
              <a:chExt cx="1249" cy="843"/>
            </a:xfrm>
          </p:grpSpPr>
          <p:sp>
            <p:nvSpPr>
              <p:cNvPr id="9" name="Rectangle 21"/>
              <p:cNvSpPr>
                <a:spLocks noChangeArrowheads="1"/>
              </p:cNvSpPr>
              <p:nvPr/>
            </p:nvSpPr>
            <p:spPr bwMode="auto">
              <a:xfrm>
                <a:off x="4041" y="1854"/>
                <a:ext cx="38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b="1">
                    <a:solidFill>
                      <a:srgbClr val="8C2F00"/>
                    </a:solidFill>
                  </a:rPr>
                  <a:t>v</a:t>
                </a:r>
                <a:r>
                  <a:rPr lang="en-US" altLang="en-US" b="1" baseline="-25000">
                    <a:solidFill>
                      <a:srgbClr val="8C2F00"/>
                    </a:solidFill>
                  </a:rPr>
                  <a:t>g</a:t>
                </a:r>
                <a:r>
                  <a:rPr lang="en-US" altLang="en-US" b="1">
                    <a:solidFill>
                      <a:srgbClr val="8C2F00"/>
                    </a:solidFill>
                  </a:rPr>
                  <a:t>=</a:t>
                </a:r>
              </a:p>
            </p:txBody>
          </p:sp>
          <p:grpSp>
            <p:nvGrpSpPr>
              <p:cNvPr id="10" name="Group 22"/>
              <p:cNvGrpSpPr>
                <a:grpSpLocks/>
              </p:cNvGrpSpPr>
              <p:nvPr/>
            </p:nvGrpSpPr>
            <p:grpSpPr bwMode="auto">
              <a:xfrm>
                <a:off x="3177" y="1759"/>
                <a:ext cx="1151" cy="843"/>
                <a:chOff x="3177" y="1759"/>
                <a:chExt cx="1151" cy="843"/>
              </a:xfrm>
            </p:grpSpPr>
            <p:grpSp>
              <p:nvGrpSpPr>
                <p:cNvPr id="11" name="Group 23"/>
                <p:cNvGrpSpPr>
                  <a:grpSpLocks/>
                </p:cNvGrpSpPr>
                <p:nvPr/>
              </p:nvGrpSpPr>
              <p:grpSpPr bwMode="auto">
                <a:xfrm>
                  <a:off x="3177" y="1759"/>
                  <a:ext cx="747" cy="843"/>
                  <a:chOff x="3177" y="1759"/>
                  <a:chExt cx="747" cy="843"/>
                </a:xfrm>
              </p:grpSpPr>
              <p:sp>
                <p:nvSpPr>
                  <p:cNvPr id="13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3920" y="1759"/>
                    <a:ext cx="0" cy="843"/>
                  </a:xfrm>
                  <a:prstGeom prst="line">
                    <a:avLst/>
                  </a:prstGeom>
                  <a:noFill/>
                  <a:ln w="57150">
                    <a:solidFill>
                      <a:srgbClr val="9933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" name="Line 2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370" y="2173"/>
                    <a:ext cx="554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3399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77" y="1847"/>
                    <a:ext cx="461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>
                        <a:solidFill>
                          <a:srgbClr val="003399"/>
                        </a:solidFill>
                      </a:rPr>
                      <a:t>M</a:t>
                    </a:r>
                    <a:r>
                      <a:rPr lang="en-US" altLang="en-US" baseline="-25000">
                        <a:solidFill>
                          <a:srgbClr val="003399"/>
                        </a:solidFill>
                      </a:rPr>
                      <a:t>s</a:t>
                    </a:r>
                    <a:endParaRPr lang="en-US" altLang="en-US">
                      <a:solidFill>
                        <a:srgbClr val="003399"/>
                      </a:solidFill>
                    </a:endParaRPr>
                  </a:p>
                </p:txBody>
              </p:sp>
            </p:grpSp>
            <p:sp>
              <p:nvSpPr>
                <p:cNvPr id="12" name="Rectangle 27"/>
                <p:cNvSpPr>
                  <a:spLocks noChangeArrowheads="1"/>
                </p:cNvSpPr>
                <p:nvPr/>
              </p:nvSpPr>
              <p:spPr bwMode="auto">
                <a:xfrm>
                  <a:off x="4052" y="2147"/>
                  <a:ext cx="27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en-US">
                      <a:solidFill>
                        <a:srgbClr val="003399"/>
                      </a:solidFill>
                    </a:rPr>
                    <a:t>p</a:t>
                  </a:r>
                  <a:r>
                    <a:rPr lang="en-US" altLang="en-US" baseline="-25000">
                      <a:solidFill>
                        <a:srgbClr val="003399"/>
                      </a:solidFill>
                    </a:rPr>
                    <a:t>2</a:t>
                  </a:r>
                </a:p>
              </p:txBody>
            </p:sp>
          </p:grpSp>
        </p:grpSp>
      </p:grpSp>
      <p:grpSp>
        <p:nvGrpSpPr>
          <p:cNvPr id="16" name="Group 42"/>
          <p:cNvGrpSpPr>
            <a:grpSpLocks/>
          </p:cNvGrpSpPr>
          <p:nvPr/>
        </p:nvGrpSpPr>
        <p:grpSpPr bwMode="auto">
          <a:xfrm>
            <a:off x="2591593" y="3065802"/>
            <a:ext cx="5986463" cy="1371600"/>
            <a:chOff x="2122" y="1754"/>
            <a:chExt cx="3771" cy="864"/>
          </a:xfrm>
        </p:grpSpPr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2162" y="2610"/>
              <a:ext cx="373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" name="Group 41"/>
            <p:cNvGrpSpPr>
              <a:grpSpLocks/>
            </p:cNvGrpSpPr>
            <p:nvPr/>
          </p:nvGrpSpPr>
          <p:grpSpPr bwMode="auto">
            <a:xfrm>
              <a:off x="2122" y="1754"/>
              <a:ext cx="3771" cy="864"/>
              <a:chOff x="2122" y="1754"/>
              <a:chExt cx="3771" cy="864"/>
            </a:xfrm>
          </p:grpSpPr>
          <p:sp>
            <p:nvSpPr>
              <p:cNvPr id="19" name="Text Box 9"/>
              <p:cNvSpPr txBox="1">
                <a:spLocks noChangeArrowheads="1"/>
              </p:cNvSpPr>
              <p:nvPr/>
            </p:nvSpPr>
            <p:spPr bwMode="auto">
              <a:xfrm>
                <a:off x="2122" y="1823"/>
                <a:ext cx="1207" cy="7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T</a:t>
                </a:r>
                <a:r>
                  <a:rPr lang="en-US" altLang="en-US" baseline="-25000"/>
                  <a:t>1</a:t>
                </a:r>
                <a:r>
                  <a:rPr lang="en-US" altLang="en-US"/>
                  <a:t>=290 K</a:t>
                </a:r>
                <a:br>
                  <a:rPr lang="en-US" altLang="en-US"/>
                </a:br>
                <a:r>
                  <a:rPr lang="en-US" altLang="en-US"/>
                  <a:t>p</a:t>
                </a:r>
                <a:r>
                  <a:rPr lang="en-US" altLang="en-US" baseline="-25000"/>
                  <a:t>1</a:t>
                </a:r>
                <a:r>
                  <a:rPr lang="en-US" altLang="en-US"/>
                  <a:t>=100 kPa</a:t>
                </a:r>
                <a:br>
                  <a:rPr lang="en-US" altLang="en-US"/>
                </a:br>
                <a:r>
                  <a:rPr lang="en-US" altLang="en-US"/>
                  <a:t>v</a:t>
                </a:r>
                <a:r>
                  <a:rPr lang="en-US" altLang="en-US" baseline="-25000"/>
                  <a:t>i</a:t>
                </a:r>
                <a:r>
                  <a:rPr lang="en-US" altLang="en-US"/>
                  <a:t>=0</a:t>
                </a:r>
                <a:endParaRPr lang="en-US" altLang="en-US" baseline="-25000"/>
              </a:p>
            </p:txBody>
          </p:sp>
          <p:sp>
            <p:nvSpPr>
              <p:cNvPr id="20" name="Line 10"/>
              <p:cNvSpPr>
                <a:spLocks noChangeShapeType="1"/>
              </p:cNvSpPr>
              <p:nvPr/>
            </p:nvSpPr>
            <p:spPr bwMode="auto">
              <a:xfrm flipH="1">
                <a:off x="5076" y="2188"/>
                <a:ext cx="1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3"/>
              <p:cNvSpPr>
                <a:spLocks noChangeShapeType="1"/>
              </p:cNvSpPr>
              <p:nvPr/>
            </p:nvSpPr>
            <p:spPr bwMode="auto">
              <a:xfrm>
                <a:off x="2162" y="1758"/>
                <a:ext cx="373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31"/>
              <p:cNvSpPr>
                <a:spLocks/>
              </p:cNvSpPr>
              <p:nvPr/>
            </p:nvSpPr>
            <p:spPr bwMode="auto">
              <a:xfrm>
                <a:off x="5254" y="1754"/>
                <a:ext cx="462" cy="864"/>
              </a:xfrm>
              <a:custGeom>
                <a:avLst/>
                <a:gdLst>
                  <a:gd name="T0" fmla="*/ 453 w 479"/>
                  <a:gd name="T1" fmla="*/ 0 h 1089"/>
                  <a:gd name="T2" fmla="*/ 453 w 479"/>
                  <a:gd name="T3" fmla="*/ 120 h 1089"/>
                  <a:gd name="T4" fmla="*/ 453 w 479"/>
                  <a:gd name="T5" fmla="*/ 206 h 1089"/>
                  <a:gd name="T6" fmla="*/ 453 w 479"/>
                  <a:gd name="T7" fmla="*/ 326 h 1089"/>
                  <a:gd name="T8" fmla="*/ 453 w 479"/>
                  <a:gd name="T9" fmla="*/ 464 h 1089"/>
                  <a:gd name="T10" fmla="*/ 453 w 479"/>
                  <a:gd name="T11" fmla="*/ 636 h 1089"/>
                  <a:gd name="T12" fmla="*/ 453 w 479"/>
                  <a:gd name="T13" fmla="*/ 773 h 1089"/>
                  <a:gd name="T14" fmla="*/ 453 w 479"/>
                  <a:gd name="T15" fmla="*/ 997 h 1089"/>
                  <a:gd name="T16" fmla="*/ 453 w 479"/>
                  <a:gd name="T17" fmla="*/ 1083 h 1089"/>
                  <a:gd name="T18" fmla="*/ 298 w 479"/>
                  <a:gd name="T19" fmla="*/ 1031 h 1089"/>
                  <a:gd name="T20" fmla="*/ 144 w 479"/>
                  <a:gd name="T21" fmla="*/ 894 h 1089"/>
                  <a:gd name="T22" fmla="*/ 23 w 479"/>
                  <a:gd name="T23" fmla="*/ 687 h 1089"/>
                  <a:gd name="T24" fmla="*/ 6 w 479"/>
                  <a:gd name="T25" fmla="*/ 515 h 1089"/>
                  <a:gd name="T26" fmla="*/ 40 w 479"/>
                  <a:gd name="T27" fmla="*/ 343 h 1089"/>
                  <a:gd name="T28" fmla="*/ 144 w 479"/>
                  <a:gd name="T29" fmla="*/ 189 h 1089"/>
                  <a:gd name="T30" fmla="*/ 264 w 479"/>
                  <a:gd name="T31" fmla="*/ 68 h 1089"/>
                  <a:gd name="T32" fmla="*/ 453 w 479"/>
                  <a:gd name="T33" fmla="*/ 0 h 10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479" h="1089">
                    <a:moveTo>
                      <a:pt x="453" y="0"/>
                    </a:moveTo>
                    <a:cubicBezTo>
                      <a:pt x="479" y="14"/>
                      <a:pt x="453" y="86"/>
                      <a:pt x="453" y="120"/>
                    </a:cubicBezTo>
                    <a:cubicBezTo>
                      <a:pt x="453" y="154"/>
                      <a:pt x="453" y="172"/>
                      <a:pt x="453" y="206"/>
                    </a:cubicBezTo>
                    <a:cubicBezTo>
                      <a:pt x="453" y="240"/>
                      <a:pt x="453" y="283"/>
                      <a:pt x="453" y="326"/>
                    </a:cubicBezTo>
                    <a:cubicBezTo>
                      <a:pt x="453" y="369"/>
                      <a:pt x="453" y="412"/>
                      <a:pt x="453" y="464"/>
                    </a:cubicBezTo>
                    <a:cubicBezTo>
                      <a:pt x="453" y="516"/>
                      <a:pt x="453" y="585"/>
                      <a:pt x="453" y="636"/>
                    </a:cubicBezTo>
                    <a:cubicBezTo>
                      <a:pt x="453" y="687"/>
                      <a:pt x="453" y="713"/>
                      <a:pt x="453" y="773"/>
                    </a:cubicBezTo>
                    <a:cubicBezTo>
                      <a:pt x="453" y="833"/>
                      <a:pt x="453" y="945"/>
                      <a:pt x="453" y="997"/>
                    </a:cubicBezTo>
                    <a:cubicBezTo>
                      <a:pt x="453" y="1049"/>
                      <a:pt x="479" y="1077"/>
                      <a:pt x="453" y="1083"/>
                    </a:cubicBezTo>
                    <a:cubicBezTo>
                      <a:pt x="427" y="1089"/>
                      <a:pt x="350" y="1063"/>
                      <a:pt x="298" y="1031"/>
                    </a:cubicBezTo>
                    <a:cubicBezTo>
                      <a:pt x="246" y="999"/>
                      <a:pt x="190" y="951"/>
                      <a:pt x="144" y="894"/>
                    </a:cubicBezTo>
                    <a:cubicBezTo>
                      <a:pt x="98" y="837"/>
                      <a:pt x="46" y="750"/>
                      <a:pt x="23" y="687"/>
                    </a:cubicBezTo>
                    <a:cubicBezTo>
                      <a:pt x="0" y="624"/>
                      <a:pt x="3" y="572"/>
                      <a:pt x="6" y="515"/>
                    </a:cubicBezTo>
                    <a:cubicBezTo>
                      <a:pt x="9" y="458"/>
                      <a:pt x="17" y="397"/>
                      <a:pt x="40" y="343"/>
                    </a:cubicBezTo>
                    <a:cubicBezTo>
                      <a:pt x="63" y="289"/>
                      <a:pt x="107" y="235"/>
                      <a:pt x="144" y="189"/>
                    </a:cubicBezTo>
                    <a:cubicBezTo>
                      <a:pt x="181" y="143"/>
                      <a:pt x="212" y="100"/>
                      <a:pt x="264" y="68"/>
                    </a:cubicBezTo>
                    <a:cubicBezTo>
                      <a:pt x="316" y="36"/>
                      <a:pt x="414" y="14"/>
                      <a:pt x="453" y="0"/>
                    </a:cubicBezTo>
                    <a:close/>
                  </a:path>
                </a:pathLst>
              </a:custGeom>
              <a:solidFill>
                <a:srgbClr val="00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Text Box 36"/>
              <p:cNvSpPr txBox="1">
                <a:spLocks noChangeArrowheads="1"/>
              </p:cNvSpPr>
              <p:nvPr/>
            </p:nvSpPr>
            <p:spPr bwMode="auto">
              <a:xfrm>
                <a:off x="4578" y="1959"/>
                <a:ext cx="760" cy="5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/>
                  <a:t>v</a:t>
                </a:r>
                <a:r>
                  <a:rPr lang="en-US" altLang="en-US" baseline="-25000"/>
                  <a:t>p</a:t>
                </a:r>
                <a:r>
                  <a:rPr lang="en-US" altLang="en-US"/>
                  <a:t>=</a:t>
                </a:r>
                <a:br>
                  <a:rPr lang="en-US" altLang="en-US"/>
                </a:br>
                <a:r>
                  <a:rPr lang="en-US" altLang="en-US"/>
                  <a:t>400 m/s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40682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</a:t>
            </a:r>
            <a:r>
              <a:rPr lang="en-US" dirty="0"/>
              <a:t>Known </a:t>
            </a:r>
            <a:r>
              <a:rPr lang="en-US" i="1" dirty="0"/>
              <a:t>v</a:t>
            </a:r>
            <a:r>
              <a:rPr lang="en-US" i="1" baseline="-25000" dirty="0"/>
              <a:t>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83576" y="2390504"/>
            <a:ext cx="1173480" cy="3352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0"/>
          <p:cNvGrpSpPr>
            <a:grpSpLocks/>
          </p:cNvGrpSpPr>
          <p:nvPr/>
        </p:nvGrpSpPr>
        <p:grpSpPr bwMode="auto">
          <a:xfrm>
            <a:off x="961159" y="5073463"/>
            <a:ext cx="6745432" cy="830636"/>
            <a:chOff x="666" y="3622"/>
            <a:chExt cx="4674" cy="593"/>
          </a:xfrm>
        </p:grpSpPr>
        <p:grpSp>
          <p:nvGrpSpPr>
            <p:cNvPr id="9" name="Group 68"/>
            <p:cNvGrpSpPr>
              <a:grpSpLocks/>
            </p:cNvGrpSpPr>
            <p:nvPr/>
          </p:nvGrpSpPr>
          <p:grpSpPr bwMode="auto">
            <a:xfrm>
              <a:off x="666" y="3622"/>
              <a:ext cx="2791" cy="568"/>
              <a:chOff x="666" y="3622"/>
              <a:chExt cx="2791" cy="568"/>
            </a:xfrm>
          </p:grpSpPr>
          <p:sp>
            <p:nvSpPr>
              <p:cNvPr id="13" name="Rectangle 67"/>
              <p:cNvSpPr>
                <a:spLocks noChangeArrowheads="1"/>
              </p:cNvSpPr>
              <p:nvPr/>
            </p:nvSpPr>
            <p:spPr bwMode="auto">
              <a:xfrm>
                <a:off x="2861" y="3915"/>
                <a:ext cx="584" cy="275"/>
              </a:xfrm>
              <a:prstGeom prst="rect">
                <a:avLst/>
              </a:prstGeom>
              <a:solidFill>
                <a:srgbClr val="FFFF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65"/>
              <p:cNvSpPr>
                <a:spLocks noChangeArrowheads="1"/>
              </p:cNvSpPr>
              <p:nvPr/>
            </p:nvSpPr>
            <p:spPr bwMode="auto">
              <a:xfrm>
                <a:off x="666" y="3622"/>
                <a:ext cx="258" cy="275"/>
              </a:xfrm>
              <a:prstGeom prst="rect">
                <a:avLst/>
              </a:prstGeom>
              <a:solidFill>
                <a:srgbClr val="FFFF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aphicFrame>
            <p:nvGraphicFramePr>
              <p:cNvPr id="15" name="Object 60"/>
              <p:cNvGraphicFramePr>
                <a:graphicFrameLocks noChangeAspect="1"/>
              </p:cNvGraphicFramePr>
              <p:nvPr/>
            </p:nvGraphicFramePr>
            <p:xfrm>
              <a:off x="941" y="3878"/>
              <a:ext cx="2516" cy="30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4330" name="Equation" r:id="rId3" imgW="2171520" imgH="266400" progId="Equation.3">
                      <p:embed/>
                    </p:oleObj>
                  </mc:Choice>
                  <mc:Fallback>
                    <p:oleObj name="Equation" r:id="rId3" imgW="2171520" imgH="2664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41" y="3878"/>
                            <a:ext cx="2516" cy="30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66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0" name="Group 64"/>
            <p:cNvGrpSpPr>
              <a:grpSpLocks/>
            </p:cNvGrpSpPr>
            <p:nvPr/>
          </p:nvGrpSpPr>
          <p:grpSpPr bwMode="auto">
            <a:xfrm>
              <a:off x="3654" y="3959"/>
              <a:ext cx="1686" cy="256"/>
              <a:chOff x="3654" y="3959"/>
              <a:chExt cx="1686" cy="256"/>
            </a:xfrm>
          </p:grpSpPr>
          <p:graphicFrame>
            <p:nvGraphicFramePr>
              <p:cNvPr id="11" name="Object 12"/>
              <p:cNvGraphicFramePr>
                <a:graphicFrameLocks noChangeAspect="1"/>
              </p:cNvGraphicFramePr>
              <p:nvPr/>
            </p:nvGraphicFramePr>
            <p:xfrm>
              <a:off x="4338" y="3959"/>
              <a:ext cx="1002" cy="25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4331" name="Equation" r:id="rId5" imgW="939600" imgH="241200" progId="Equation.3">
                      <p:embed/>
                    </p:oleObj>
                  </mc:Choice>
                  <mc:Fallback>
                    <p:oleObj name="Equation" r:id="rId5" imgW="939600" imgH="2412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38" y="3959"/>
                            <a:ext cx="1002" cy="25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66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" name="Line 62"/>
              <p:cNvSpPr>
                <a:spLocks noChangeShapeType="1"/>
              </p:cNvSpPr>
              <p:nvPr/>
            </p:nvSpPr>
            <p:spPr bwMode="auto">
              <a:xfrm flipH="1">
                <a:off x="3654" y="4116"/>
                <a:ext cx="619" cy="0"/>
              </a:xfrm>
              <a:prstGeom prst="line">
                <a:avLst/>
              </a:prstGeom>
              <a:noFill/>
              <a:ln w="19050">
                <a:solidFill>
                  <a:srgbClr val="0066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476250" y="1505791"/>
            <a:ext cx="8246341" cy="612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/>
          <a:lstStyle>
            <a:lvl1pPr marL="285750" indent="-2857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657350" indent="-514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1907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241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813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6385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957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5529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b="1">
                <a:solidFill>
                  <a:srgbClr val="003399"/>
                </a:solidFill>
              </a:rPr>
              <a:t>Analysis: </a:t>
            </a:r>
            <a:r>
              <a:rPr lang="en-US" altLang="en-US"/>
              <a:t>Transform to stationary shock</a:t>
            </a:r>
            <a:endParaRPr lang="en-US" altLang="en-US" b="1" baseline="-25000"/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274204" y="2655794"/>
            <a:ext cx="4688897" cy="612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/>
          <a:lstStyle>
            <a:lvl1pPr marL="285750" indent="-2857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657350" indent="-514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1907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241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813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6385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957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5529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en-US" sz="1800" dirty="0">
                <a:solidFill>
                  <a:srgbClr val="8C2F00"/>
                </a:solidFill>
              </a:rPr>
              <a:t>use </a:t>
            </a:r>
            <a:r>
              <a:rPr lang="en-US" altLang="en-US" sz="1800" dirty="0" smtClean="0">
                <a:solidFill>
                  <a:srgbClr val="8C2F00"/>
                </a:solidFill>
              </a:rPr>
              <a:t>result from pre. example</a:t>
            </a:r>
            <a:endParaRPr lang="en-US" altLang="en-US" sz="1800" b="1" baseline="-25000" dirty="0"/>
          </a:p>
        </p:txBody>
      </p:sp>
      <p:graphicFrame>
        <p:nvGraphicFramePr>
          <p:cNvPr id="18" name="Object 21"/>
          <p:cNvGraphicFramePr>
            <a:graphicFrameLocks noChangeAspect="1"/>
          </p:cNvGraphicFramePr>
          <p:nvPr/>
        </p:nvGraphicFramePr>
        <p:xfrm>
          <a:off x="1031876" y="4459941"/>
          <a:ext cx="1405659" cy="3599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2" name="Equation" r:id="rId7" imgW="914400" imgH="241200" progId="Equation.3">
                  <p:embed/>
                </p:oleObj>
              </mc:Choice>
              <mc:Fallback>
                <p:oleObj name="Equation" r:id="rId7" imgW="9144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876" y="4459941"/>
                        <a:ext cx="1405659" cy="3599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2"/>
          <p:cNvGraphicFramePr>
            <a:graphicFrameLocks noChangeAspect="1"/>
          </p:cNvGraphicFramePr>
          <p:nvPr/>
        </p:nvGraphicFramePr>
        <p:xfrm>
          <a:off x="1007342" y="5042648"/>
          <a:ext cx="1245466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3" name="Equation" r:id="rId9" imgW="749160" imgH="266400" progId="Equation.3">
                  <p:embed/>
                </p:oleObj>
              </mc:Choice>
              <mc:Fallback>
                <p:oleObj name="Equation" r:id="rId9" imgW="74916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7342" y="5042648"/>
                        <a:ext cx="1245466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" name="Group 27"/>
          <p:cNvGrpSpPr>
            <a:grpSpLocks/>
          </p:cNvGrpSpPr>
          <p:nvPr/>
        </p:nvGrpSpPr>
        <p:grpSpPr bwMode="auto">
          <a:xfrm>
            <a:off x="2083954" y="1903601"/>
            <a:ext cx="6311035" cy="1019735"/>
            <a:chOff x="1444" y="1359"/>
            <a:chExt cx="4373" cy="728"/>
          </a:xfrm>
        </p:grpSpPr>
        <p:grpSp>
          <p:nvGrpSpPr>
            <p:cNvPr id="21" name="Group 28"/>
            <p:cNvGrpSpPr>
              <a:grpSpLocks/>
            </p:cNvGrpSpPr>
            <p:nvPr/>
          </p:nvGrpSpPr>
          <p:grpSpPr bwMode="auto">
            <a:xfrm>
              <a:off x="2120" y="1359"/>
              <a:ext cx="3697" cy="728"/>
              <a:chOff x="2120" y="1359"/>
              <a:chExt cx="3697" cy="728"/>
            </a:xfrm>
          </p:grpSpPr>
          <p:grpSp>
            <p:nvGrpSpPr>
              <p:cNvPr id="23" name="Group 29"/>
              <p:cNvGrpSpPr>
                <a:grpSpLocks/>
              </p:cNvGrpSpPr>
              <p:nvPr/>
            </p:nvGrpSpPr>
            <p:grpSpPr bwMode="auto">
              <a:xfrm>
                <a:off x="3439" y="1705"/>
                <a:ext cx="886" cy="382"/>
                <a:chOff x="2553" y="2634"/>
                <a:chExt cx="886" cy="468"/>
              </a:xfrm>
            </p:grpSpPr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auto">
                <a:xfrm>
                  <a:off x="2665" y="2634"/>
                  <a:ext cx="67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2553" y="2779"/>
                  <a:ext cx="886" cy="32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/>
                    <a:t>transform</a:t>
                  </a:r>
                </a:p>
              </p:txBody>
            </p:sp>
          </p:grpSp>
          <p:grpSp>
            <p:nvGrpSpPr>
              <p:cNvPr id="24" name="Group 32"/>
              <p:cNvGrpSpPr>
                <a:grpSpLocks/>
              </p:cNvGrpSpPr>
              <p:nvPr/>
            </p:nvGrpSpPr>
            <p:grpSpPr bwMode="auto">
              <a:xfrm>
                <a:off x="4108" y="1359"/>
                <a:ext cx="1709" cy="714"/>
                <a:chOff x="4397" y="1361"/>
                <a:chExt cx="1709" cy="714"/>
              </a:xfrm>
            </p:grpSpPr>
            <p:sp>
              <p:nvSpPr>
                <p:cNvPr id="35" name="Line 33"/>
                <p:cNvSpPr>
                  <a:spLocks noChangeShapeType="1"/>
                </p:cNvSpPr>
                <p:nvPr/>
              </p:nvSpPr>
              <p:spPr bwMode="auto">
                <a:xfrm>
                  <a:off x="5281" y="1361"/>
                  <a:ext cx="0" cy="714"/>
                </a:xfrm>
                <a:prstGeom prst="line">
                  <a:avLst/>
                </a:prstGeom>
                <a:noFill/>
                <a:ln w="57150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36" name="Group 34"/>
                <p:cNvGrpSpPr>
                  <a:grpSpLocks/>
                </p:cNvGrpSpPr>
                <p:nvPr/>
              </p:nvGrpSpPr>
              <p:grpSpPr bwMode="auto">
                <a:xfrm>
                  <a:off x="4397" y="1399"/>
                  <a:ext cx="1709" cy="543"/>
                  <a:chOff x="4397" y="1399"/>
                  <a:chExt cx="1709" cy="543"/>
                </a:xfrm>
              </p:grpSpPr>
              <p:sp>
                <p:nvSpPr>
                  <p:cNvPr id="37" name="Text Box 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97" y="1399"/>
                    <a:ext cx="805" cy="28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sz="2000"/>
                      <a:t>v</a:t>
                    </a:r>
                    <a:r>
                      <a:rPr lang="en-US" altLang="en-US" sz="2000" baseline="-25000"/>
                      <a:t>1</a:t>
                    </a:r>
                    <a:r>
                      <a:rPr lang="en-US" altLang="en-US" sz="2000"/>
                      <a:t>=v</a:t>
                    </a:r>
                    <a:r>
                      <a:rPr lang="en-US" altLang="en-US" sz="2000" baseline="-25000"/>
                      <a:t>s</a:t>
                    </a:r>
                  </a:p>
                </p:txBody>
              </p:sp>
              <p:sp>
                <p:nvSpPr>
                  <p:cNvPr id="38" name="Text Box 3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259" y="1408"/>
                    <a:ext cx="847" cy="28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sz="2000"/>
                      <a:t>v</a:t>
                    </a:r>
                    <a:r>
                      <a:rPr lang="en-US" altLang="en-US" sz="2000" baseline="-25000"/>
                      <a:t>2</a:t>
                    </a:r>
                    <a:r>
                      <a:rPr lang="en-US" altLang="en-US" sz="2000"/>
                      <a:t>=v</a:t>
                    </a:r>
                    <a:r>
                      <a:rPr lang="en-US" altLang="en-US" sz="2000" baseline="-25000"/>
                      <a:t>s</a:t>
                    </a:r>
                    <a:r>
                      <a:rPr lang="en-US" altLang="en-US" sz="2000"/>
                      <a:t>-v</a:t>
                    </a:r>
                    <a:r>
                      <a:rPr lang="en-US" altLang="en-US" sz="2000" baseline="-25000"/>
                      <a:t>p</a:t>
                    </a:r>
                  </a:p>
                </p:txBody>
              </p:sp>
              <p:sp>
                <p:nvSpPr>
                  <p:cNvPr id="39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4685" y="1698"/>
                    <a:ext cx="32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5581" y="1698"/>
                    <a:ext cx="102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" name="Text Box 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78" y="1744"/>
                    <a:ext cx="907" cy="19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endParaRPr lang="en-US" altLang="en-US" baseline="-25000">
                      <a:solidFill>
                        <a:srgbClr val="003399"/>
                      </a:solidFill>
                    </a:endParaRPr>
                  </a:p>
                </p:txBody>
              </p:sp>
            </p:grpSp>
          </p:grpSp>
          <p:grpSp>
            <p:nvGrpSpPr>
              <p:cNvPr id="25" name="Group 40"/>
              <p:cNvGrpSpPr>
                <a:grpSpLocks/>
              </p:cNvGrpSpPr>
              <p:nvPr/>
            </p:nvGrpSpPr>
            <p:grpSpPr bwMode="auto">
              <a:xfrm>
                <a:off x="2120" y="1374"/>
                <a:ext cx="1456" cy="703"/>
                <a:chOff x="2120" y="1374"/>
                <a:chExt cx="1456" cy="703"/>
              </a:xfrm>
            </p:grpSpPr>
            <p:grpSp>
              <p:nvGrpSpPr>
                <p:cNvPr id="26" name="Group 41"/>
                <p:cNvGrpSpPr>
                  <a:grpSpLocks/>
                </p:cNvGrpSpPr>
                <p:nvPr/>
              </p:nvGrpSpPr>
              <p:grpSpPr bwMode="auto">
                <a:xfrm>
                  <a:off x="2120" y="1374"/>
                  <a:ext cx="1456" cy="703"/>
                  <a:chOff x="1802" y="1503"/>
                  <a:chExt cx="1456" cy="703"/>
                </a:xfrm>
              </p:grpSpPr>
              <p:sp>
                <p:nvSpPr>
                  <p:cNvPr id="28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2666" y="1510"/>
                    <a:ext cx="592" cy="26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en-US" altLang="en-US"/>
                      <a:t>v</a:t>
                    </a:r>
                    <a:r>
                      <a:rPr lang="en-US" altLang="en-US" baseline="-25000"/>
                      <a:t>g</a:t>
                    </a:r>
                    <a:r>
                      <a:rPr lang="en-US" altLang="en-US"/>
                      <a:t>= v</a:t>
                    </a:r>
                    <a:r>
                      <a:rPr lang="en-US" altLang="en-US" baseline="-25000"/>
                      <a:t>p</a:t>
                    </a:r>
                  </a:p>
                </p:txBody>
              </p:sp>
              <p:grpSp>
                <p:nvGrpSpPr>
                  <p:cNvPr id="29" name="Group 43"/>
                  <p:cNvGrpSpPr>
                    <a:grpSpLocks/>
                  </p:cNvGrpSpPr>
                  <p:nvPr/>
                </p:nvGrpSpPr>
                <p:grpSpPr bwMode="auto">
                  <a:xfrm>
                    <a:off x="1802" y="1503"/>
                    <a:ext cx="1142" cy="703"/>
                    <a:chOff x="1802" y="1503"/>
                    <a:chExt cx="1142" cy="703"/>
                  </a:xfrm>
                </p:grpSpPr>
                <p:grpSp>
                  <p:nvGrpSpPr>
                    <p:cNvPr id="30" name="Group 4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02" y="1503"/>
                      <a:ext cx="747" cy="703"/>
                      <a:chOff x="1802" y="1503"/>
                      <a:chExt cx="747" cy="703"/>
                    </a:xfrm>
                  </p:grpSpPr>
                  <p:sp>
                    <p:nvSpPr>
                      <p:cNvPr id="32" name="Line 4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545" y="1518"/>
                        <a:ext cx="0" cy="688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33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" name="Line 46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995" y="1829"/>
                        <a:ext cx="554" cy="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3399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4" name="Text Box 4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802" y="1503"/>
                        <a:ext cx="461" cy="2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/>
                      <a:p>
                        <a:pPr algn="ctr">
                          <a:spcBef>
                            <a:spcPct val="50000"/>
                          </a:spcBef>
                        </a:pPr>
                        <a:r>
                          <a:rPr lang="en-US" altLang="en-US">
                            <a:solidFill>
                              <a:srgbClr val="003399"/>
                            </a:solidFill>
                          </a:rPr>
                          <a:t>v</a:t>
                        </a:r>
                        <a:r>
                          <a:rPr lang="en-US" altLang="en-US" baseline="-25000">
                            <a:solidFill>
                              <a:srgbClr val="003399"/>
                            </a:solidFill>
                          </a:rPr>
                          <a:t>s</a:t>
                        </a:r>
                        <a:endParaRPr lang="en-US" altLang="en-US">
                          <a:solidFill>
                            <a:srgbClr val="003399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31" name="Rectangle 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7" y="1803"/>
                      <a:ext cx="267" cy="26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altLang="en-US">
                          <a:solidFill>
                            <a:srgbClr val="003399"/>
                          </a:solidFill>
                        </a:rPr>
                        <a:t>p</a:t>
                      </a:r>
                      <a:r>
                        <a:rPr lang="en-US" altLang="en-US" baseline="-25000">
                          <a:solidFill>
                            <a:srgbClr val="003399"/>
                          </a:solidFill>
                        </a:rPr>
                        <a:t>2</a:t>
                      </a:r>
                    </a:p>
                  </p:txBody>
                </p:sp>
              </p:grpSp>
            </p:grpSp>
            <p:sp>
              <p:nvSpPr>
                <p:cNvPr id="27" name="Line 49"/>
                <p:cNvSpPr>
                  <a:spLocks noChangeShapeType="1"/>
                </p:cNvSpPr>
                <p:nvPr/>
              </p:nvSpPr>
              <p:spPr bwMode="auto">
                <a:xfrm flipH="1">
                  <a:off x="2992" y="1702"/>
                  <a:ext cx="344" cy="0"/>
                </a:xfrm>
                <a:prstGeom prst="line">
                  <a:avLst/>
                </a:prstGeom>
                <a:noFill/>
                <a:ln w="9525">
                  <a:solidFill>
                    <a:srgbClr val="003399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2" name="Rectangle 50"/>
            <p:cNvSpPr>
              <a:spLocks noChangeArrowheads="1"/>
            </p:cNvSpPr>
            <p:nvPr/>
          </p:nvSpPr>
          <p:spPr bwMode="auto">
            <a:xfrm>
              <a:off x="1444" y="1413"/>
              <a:ext cx="894" cy="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900"/>
                <a:t>T</a:t>
              </a:r>
              <a:r>
                <a:rPr lang="en-US" altLang="en-US" sz="1900" baseline="-25000"/>
                <a:t>1</a:t>
              </a:r>
              <a:r>
                <a:rPr lang="en-US" altLang="en-US" sz="1900"/>
                <a:t>=290 K</a:t>
              </a:r>
              <a:br>
                <a:rPr lang="en-US" altLang="en-US" sz="1900"/>
              </a:br>
              <a:r>
                <a:rPr lang="en-US" altLang="en-US" sz="1900"/>
                <a:t>p</a:t>
              </a:r>
              <a:r>
                <a:rPr lang="en-US" altLang="en-US" sz="1900" baseline="-25000"/>
                <a:t>1</a:t>
              </a:r>
              <a:r>
                <a:rPr lang="en-US" altLang="en-US" sz="1900"/>
                <a:t>=100 kPa</a:t>
              </a:r>
            </a:p>
          </p:txBody>
        </p:sp>
      </p:grpSp>
      <p:graphicFrame>
        <p:nvGraphicFramePr>
          <p:cNvPr id="44" name="Object 52"/>
          <p:cNvGraphicFramePr>
            <a:graphicFrameLocks noChangeAspect="1"/>
          </p:cNvGraphicFramePr>
          <p:nvPr/>
        </p:nvGraphicFramePr>
        <p:xfrm>
          <a:off x="997240" y="2900924"/>
          <a:ext cx="4163579" cy="869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4" name="Equation" r:id="rId11" imgW="2705040" imgH="583920" progId="Equation.3">
                  <p:embed/>
                </p:oleObj>
              </mc:Choice>
              <mc:Fallback>
                <p:oleObj name="Equation" r:id="rId11" imgW="2705040" imgH="5839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7240" y="2900924"/>
                        <a:ext cx="4163579" cy="8698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54"/>
          <p:cNvGraphicFramePr>
            <a:graphicFrameLocks noChangeAspect="1"/>
          </p:cNvGraphicFramePr>
          <p:nvPr/>
        </p:nvGraphicFramePr>
        <p:xfrm>
          <a:off x="1297421" y="3721754"/>
          <a:ext cx="6605443" cy="661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5" name="Equation" r:id="rId13" imgW="4292280" imgH="444240" progId="Equation.3">
                  <p:embed/>
                </p:oleObj>
              </mc:Choice>
              <mc:Fallback>
                <p:oleObj name="Equation" r:id="rId13" imgW="429228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7421" y="3721754"/>
                        <a:ext cx="6605443" cy="6611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6" name="Group 73"/>
          <p:cNvGrpSpPr>
            <a:grpSpLocks/>
          </p:cNvGrpSpPr>
          <p:nvPr/>
        </p:nvGrpSpPr>
        <p:grpSpPr bwMode="auto">
          <a:xfrm>
            <a:off x="2424546" y="4387103"/>
            <a:ext cx="4602307" cy="434228"/>
            <a:chOff x="1680" y="3132"/>
            <a:chExt cx="3189" cy="310"/>
          </a:xfrm>
        </p:grpSpPr>
        <p:sp>
          <p:nvSpPr>
            <p:cNvPr id="47" name="Rectangle 19"/>
            <p:cNvSpPr>
              <a:spLocks noChangeArrowheads="1"/>
            </p:cNvSpPr>
            <p:nvPr/>
          </p:nvSpPr>
          <p:spPr bwMode="auto">
            <a:xfrm>
              <a:off x="1898" y="3159"/>
              <a:ext cx="267" cy="275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Rectangle 20"/>
            <p:cNvSpPr>
              <a:spLocks noChangeArrowheads="1"/>
            </p:cNvSpPr>
            <p:nvPr/>
          </p:nvSpPr>
          <p:spPr bwMode="auto">
            <a:xfrm>
              <a:off x="4508" y="3164"/>
              <a:ext cx="361" cy="275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49" name="Object 57"/>
            <p:cNvGraphicFramePr>
              <a:graphicFrameLocks noChangeAspect="1"/>
            </p:cNvGraphicFramePr>
            <p:nvPr/>
          </p:nvGraphicFramePr>
          <p:xfrm>
            <a:off x="1680" y="3132"/>
            <a:ext cx="3182" cy="3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36" name="Equation" r:id="rId15" imgW="2984400" imgH="291960" progId="Equation.3">
                    <p:embed/>
                  </p:oleObj>
                </mc:Choice>
                <mc:Fallback>
                  <p:oleObj name="Equation" r:id="rId15" imgW="2984400" imgH="29196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0" y="3132"/>
                          <a:ext cx="3182" cy="3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66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0" name="Text Box 71"/>
          <p:cNvSpPr txBox="1">
            <a:spLocks noChangeArrowheads="1"/>
          </p:cNvSpPr>
          <p:nvPr/>
        </p:nvSpPr>
        <p:spPr bwMode="auto">
          <a:xfrm>
            <a:off x="1280103" y="5839667"/>
            <a:ext cx="6996545" cy="390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058" tIns="41029" rIns="82058" bIns="41029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solidFill>
                  <a:srgbClr val="006600"/>
                </a:solidFill>
              </a:rPr>
              <a:t>&gt;235 lb</a:t>
            </a:r>
            <a:r>
              <a:rPr lang="en-US" altLang="en-US" sz="2000" b="1" baseline="-25000">
                <a:solidFill>
                  <a:srgbClr val="006600"/>
                </a:solidFill>
              </a:rPr>
              <a:t>f</a:t>
            </a:r>
            <a:r>
              <a:rPr lang="en-US" altLang="en-US" sz="2000" b="1">
                <a:solidFill>
                  <a:srgbClr val="006600"/>
                </a:solidFill>
              </a:rPr>
              <a:t> required to move 2.2 inch diam. piston w/o friction</a:t>
            </a:r>
          </a:p>
        </p:txBody>
      </p:sp>
      <p:grpSp>
        <p:nvGrpSpPr>
          <p:cNvPr id="51" name="Group 74"/>
          <p:cNvGrpSpPr>
            <a:grpSpLocks/>
          </p:cNvGrpSpPr>
          <p:nvPr/>
        </p:nvGrpSpPr>
        <p:grpSpPr bwMode="auto">
          <a:xfrm>
            <a:off x="3089853" y="4817129"/>
            <a:ext cx="4774045" cy="736787"/>
            <a:chOff x="2141" y="3439"/>
            <a:chExt cx="3308" cy="526"/>
          </a:xfrm>
        </p:grpSpPr>
        <p:grpSp>
          <p:nvGrpSpPr>
            <p:cNvPr id="52" name="Group 69"/>
            <p:cNvGrpSpPr>
              <a:grpSpLocks/>
            </p:cNvGrpSpPr>
            <p:nvPr/>
          </p:nvGrpSpPr>
          <p:grpSpPr bwMode="auto">
            <a:xfrm>
              <a:off x="2141" y="3696"/>
              <a:ext cx="3308" cy="269"/>
              <a:chOff x="2141" y="3696"/>
              <a:chExt cx="3308" cy="269"/>
            </a:xfrm>
          </p:grpSpPr>
          <p:graphicFrame>
            <p:nvGraphicFramePr>
              <p:cNvPr id="56" name="Object 10"/>
              <p:cNvGraphicFramePr>
                <a:graphicFrameLocks noChangeAspect="1"/>
              </p:cNvGraphicFramePr>
              <p:nvPr/>
            </p:nvGraphicFramePr>
            <p:xfrm>
              <a:off x="4230" y="3696"/>
              <a:ext cx="1219" cy="26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4337" name="Equation" r:id="rId17" imgW="1143000" imgH="253800" progId="Equation.3">
                      <p:embed/>
                    </p:oleObj>
                  </mc:Choice>
                  <mc:Fallback>
                    <p:oleObj name="Equation" r:id="rId17" imgW="1143000" imgH="2538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230" y="3696"/>
                            <a:ext cx="1219" cy="26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66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5" name="Line 61"/>
              <p:cNvSpPr>
                <a:spLocks noChangeShapeType="1"/>
              </p:cNvSpPr>
              <p:nvPr/>
            </p:nvSpPr>
            <p:spPr bwMode="auto">
              <a:xfrm>
                <a:off x="2141" y="3705"/>
                <a:ext cx="1392" cy="0"/>
              </a:xfrm>
              <a:prstGeom prst="line">
                <a:avLst/>
              </a:prstGeom>
              <a:noFill/>
              <a:ln w="19050">
                <a:solidFill>
                  <a:srgbClr val="0066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3" name="Text Box 72"/>
            <p:cNvSpPr txBox="1">
              <a:spLocks noChangeArrowheads="1"/>
            </p:cNvSpPr>
            <p:nvPr/>
          </p:nvSpPr>
          <p:spPr bwMode="auto">
            <a:xfrm>
              <a:off x="3102" y="3439"/>
              <a:ext cx="1204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6600"/>
                  </a:solidFill>
                </a:rPr>
                <a:t>M</a:t>
              </a:r>
              <a:r>
                <a:rPr lang="en-US" altLang="en-US" sz="2000" b="1" baseline="-25000">
                  <a:solidFill>
                    <a:srgbClr val="006600"/>
                  </a:solidFill>
                </a:rPr>
                <a:t>1</a:t>
              </a:r>
              <a:r>
                <a:rPr lang="en-US" altLang="en-US" sz="2000" b="1">
                  <a:solidFill>
                    <a:srgbClr val="006600"/>
                  </a:solidFill>
                </a:rPr>
                <a:t>=M</a:t>
              </a:r>
              <a:r>
                <a:rPr lang="en-US" altLang="en-US" sz="2000" b="1" baseline="-25000">
                  <a:solidFill>
                    <a:srgbClr val="006600"/>
                  </a:solidFill>
                </a:rPr>
                <a:t>s </a:t>
              </a:r>
              <a:r>
                <a:rPr lang="en-US" altLang="en-US" sz="2000" b="1">
                  <a:solidFill>
                    <a:srgbClr val="006600"/>
                  </a:solidFill>
                </a:rPr>
                <a:t>(</a:t>
              </a:r>
              <a:r>
                <a:rPr lang="en-US" altLang="en-US" sz="2000" b="1" baseline="-25000">
                  <a:solidFill>
                    <a:srgbClr val="006600"/>
                  </a:solidFill>
                </a:rPr>
                <a:t> </a:t>
              </a:r>
              <a:r>
                <a:rPr lang="en-US" altLang="en-US" sz="2000" b="1">
                  <a:solidFill>
                    <a:srgbClr val="006600"/>
                  </a:solidFill>
                </a:rPr>
                <a:t>v</a:t>
              </a:r>
              <a:r>
                <a:rPr lang="en-US" altLang="en-US" sz="2000" b="1" baseline="-25000">
                  <a:solidFill>
                    <a:srgbClr val="006600"/>
                  </a:solidFill>
                </a:rPr>
                <a:t>i</a:t>
              </a:r>
              <a:r>
                <a:rPr lang="en-US" altLang="en-US" sz="2000" b="1">
                  <a:solidFill>
                    <a:srgbClr val="006600"/>
                  </a:solidFill>
                </a:rPr>
                <a:t>=0)</a:t>
              </a:r>
              <a:endParaRPr lang="en-US" altLang="en-US" sz="2000" b="1">
                <a:solidFill>
                  <a:srgbClr val="006600"/>
                </a:solidFill>
                <a:sym typeface="Symbol" pitchFamily="18" charset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8372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utoUpdateAnimBg="0"/>
      <p:bldP spid="5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Normal Shocks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7912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So far, considered changes across shock wave for the case of the shock not moving</a:t>
            </a:r>
          </a:p>
          <a:p>
            <a:pPr lvl="1"/>
            <a:r>
              <a:rPr lang="en-US" dirty="0" smtClean="0"/>
              <a:t>Observer “sitting” on the shock, moving with shock</a:t>
            </a:r>
            <a:endParaRPr lang="en-US" dirty="0"/>
          </a:p>
          <a:p>
            <a:r>
              <a:rPr lang="en-US" dirty="0" smtClean="0"/>
              <a:t>What happens to properties if we consider the shock to be moving</a:t>
            </a:r>
          </a:p>
          <a:p>
            <a:pPr lvl="1"/>
            <a:r>
              <a:rPr lang="en-US" dirty="0" smtClean="0"/>
              <a:t>Observer not moving at same speed as shock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6400801" y="1526968"/>
            <a:ext cx="2403475" cy="1458912"/>
            <a:chOff x="1530" y="3508"/>
            <a:chExt cx="1514" cy="919"/>
          </a:xfrm>
        </p:grpSpPr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1530" y="3508"/>
              <a:ext cx="1514" cy="919"/>
              <a:chOff x="2150" y="2007"/>
              <a:chExt cx="1514" cy="919"/>
            </a:xfrm>
          </p:grpSpPr>
          <p:grpSp>
            <p:nvGrpSpPr>
              <p:cNvPr id="14" name="Group 7"/>
              <p:cNvGrpSpPr>
                <a:grpSpLocks/>
              </p:cNvGrpSpPr>
              <p:nvPr/>
            </p:nvGrpSpPr>
            <p:grpSpPr bwMode="auto">
              <a:xfrm>
                <a:off x="2150" y="2007"/>
                <a:ext cx="579" cy="902"/>
                <a:chOff x="2377" y="3238"/>
                <a:chExt cx="579" cy="902"/>
              </a:xfrm>
            </p:grpSpPr>
            <p:sp>
              <p:nvSpPr>
                <p:cNvPr id="18" name="Line 8"/>
                <p:cNvSpPr>
                  <a:spLocks noChangeShapeType="1"/>
                </p:cNvSpPr>
                <p:nvPr/>
              </p:nvSpPr>
              <p:spPr bwMode="auto">
                <a:xfrm>
                  <a:off x="2692" y="3393"/>
                  <a:ext cx="26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377" y="3238"/>
                  <a:ext cx="408" cy="90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sz="2200"/>
                    <a:t>v</a:t>
                  </a:r>
                  <a:r>
                    <a:rPr lang="en-US" altLang="en-US" sz="2200" baseline="-25000"/>
                    <a:t>1</a:t>
                  </a:r>
                  <a:r>
                    <a:rPr lang="en-US" altLang="en-US" sz="2200"/>
                    <a:t/>
                  </a:r>
                  <a:br>
                    <a:rPr lang="en-US" altLang="en-US" sz="2200"/>
                  </a:br>
                  <a:r>
                    <a:rPr lang="en-US" altLang="en-US" sz="2200"/>
                    <a:t>p</a:t>
                  </a:r>
                  <a:r>
                    <a:rPr lang="en-US" altLang="en-US" sz="2200" baseline="-25000"/>
                    <a:t>1</a:t>
                  </a:r>
                  <a:r>
                    <a:rPr lang="en-US" altLang="en-US" sz="2200"/>
                    <a:t/>
                  </a:r>
                  <a:br>
                    <a:rPr lang="en-US" altLang="en-US" sz="2200"/>
                  </a:br>
                  <a:r>
                    <a:rPr lang="en-US" altLang="en-US" sz="2200">
                      <a:sym typeface="Symbol" pitchFamily="18" charset="2"/>
                    </a:rPr>
                    <a:t></a:t>
                  </a:r>
                  <a:r>
                    <a:rPr lang="en-US" altLang="en-US" sz="2200" baseline="-25000"/>
                    <a:t>1</a:t>
                  </a:r>
                  <a:r>
                    <a:rPr lang="en-US" altLang="en-US" sz="2200"/>
                    <a:t/>
                  </a:r>
                  <a:br>
                    <a:rPr lang="en-US" altLang="en-US" sz="2200"/>
                  </a:br>
                  <a:r>
                    <a:rPr lang="en-US" altLang="en-US" sz="2200"/>
                    <a:t>T</a:t>
                  </a:r>
                  <a:r>
                    <a:rPr lang="en-US" altLang="en-US" sz="2200" baseline="-25000"/>
                    <a:t>1</a:t>
                  </a:r>
                </a:p>
              </p:txBody>
            </p:sp>
          </p:grpSp>
          <p:grpSp>
            <p:nvGrpSpPr>
              <p:cNvPr id="15" name="Group 10"/>
              <p:cNvGrpSpPr>
                <a:grpSpLocks/>
              </p:cNvGrpSpPr>
              <p:nvPr/>
            </p:nvGrpSpPr>
            <p:grpSpPr bwMode="auto">
              <a:xfrm>
                <a:off x="3156" y="2024"/>
                <a:ext cx="508" cy="902"/>
                <a:chOff x="3383" y="3255"/>
                <a:chExt cx="508" cy="902"/>
              </a:xfrm>
            </p:grpSpPr>
            <p:sp>
              <p:nvSpPr>
                <p:cNvPr id="16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483" y="3255"/>
                  <a:ext cx="408" cy="90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sz="2200"/>
                    <a:t>v</a:t>
                  </a:r>
                  <a:r>
                    <a:rPr lang="en-US" altLang="en-US" sz="2200" baseline="-25000"/>
                    <a:t>2</a:t>
                  </a:r>
                  <a:r>
                    <a:rPr lang="en-US" altLang="en-US" sz="2200"/>
                    <a:t> </a:t>
                  </a:r>
                  <a:br>
                    <a:rPr lang="en-US" altLang="en-US" sz="2200"/>
                  </a:br>
                  <a:r>
                    <a:rPr lang="en-US" altLang="en-US" sz="2200"/>
                    <a:t>p</a:t>
                  </a:r>
                  <a:r>
                    <a:rPr lang="en-US" altLang="en-US" sz="2200" baseline="-25000"/>
                    <a:t>2</a:t>
                  </a:r>
                  <a:r>
                    <a:rPr lang="en-US" altLang="en-US" sz="2200"/>
                    <a:t/>
                  </a:r>
                  <a:br>
                    <a:rPr lang="en-US" altLang="en-US" sz="2200"/>
                  </a:br>
                  <a:r>
                    <a:rPr lang="en-US" altLang="en-US" sz="2200">
                      <a:sym typeface="Symbol" pitchFamily="18" charset="2"/>
                    </a:rPr>
                    <a:t></a:t>
                  </a:r>
                  <a:r>
                    <a:rPr lang="en-US" altLang="en-US" sz="2200" baseline="-25000"/>
                    <a:t>2</a:t>
                  </a:r>
                  <a:r>
                    <a:rPr lang="en-US" altLang="en-US" sz="2200"/>
                    <a:t/>
                  </a:r>
                  <a:br>
                    <a:rPr lang="en-US" altLang="en-US" sz="2200"/>
                  </a:br>
                  <a:r>
                    <a:rPr lang="en-US" altLang="en-US" sz="2200"/>
                    <a:t>T</a:t>
                  </a:r>
                  <a:r>
                    <a:rPr lang="en-US" altLang="en-US" sz="2200" baseline="-25000"/>
                    <a:t>2</a:t>
                  </a:r>
                </a:p>
              </p:txBody>
            </p:sp>
            <p:sp>
              <p:nvSpPr>
                <p:cNvPr id="17" name="Line 12"/>
                <p:cNvSpPr>
                  <a:spLocks noChangeShapeType="1"/>
                </p:cNvSpPr>
                <p:nvPr/>
              </p:nvSpPr>
              <p:spPr bwMode="auto">
                <a:xfrm>
                  <a:off x="3383" y="3401"/>
                  <a:ext cx="13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9" name="Rectangle 13"/>
            <p:cNvSpPr>
              <a:spLocks noChangeArrowheads="1"/>
            </p:cNvSpPr>
            <p:nvPr/>
          </p:nvSpPr>
          <p:spPr bwMode="auto">
            <a:xfrm>
              <a:off x="2228" y="3523"/>
              <a:ext cx="203" cy="876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" name="Group 14"/>
            <p:cNvGrpSpPr>
              <a:grpSpLocks/>
            </p:cNvGrpSpPr>
            <p:nvPr/>
          </p:nvGrpSpPr>
          <p:grpSpPr bwMode="auto">
            <a:xfrm>
              <a:off x="1838" y="3516"/>
              <a:ext cx="850" cy="888"/>
              <a:chOff x="1890" y="1951"/>
              <a:chExt cx="850" cy="888"/>
            </a:xfrm>
          </p:grpSpPr>
          <p:sp>
            <p:nvSpPr>
              <p:cNvPr id="11" name="Line 15"/>
              <p:cNvSpPr>
                <a:spLocks noChangeShapeType="1"/>
              </p:cNvSpPr>
              <p:nvPr/>
            </p:nvSpPr>
            <p:spPr bwMode="auto">
              <a:xfrm>
                <a:off x="2384" y="1951"/>
                <a:ext cx="0" cy="888"/>
              </a:xfrm>
              <a:prstGeom prst="line">
                <a:avLst/>
              </a:prstGeom>
              <a:noFill/>
              <a:ln w="57150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Line 16"/>
              <p:cNvSpPr>
                <a:spLocks noChangeShapeType="1"/>
              </p:cNvSpPr>
              <p:nvPr/>
            </p:nvSpPr>
            <p:spPr bwMode="auto">
              <a:xfrm>
                <a:off x="1890" y="2101"/>
                <a:ext cx="2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Line 17"/>
              <p:cNvSpPr>
                <a:spLocks noChangeShapeType="1"/>
              </p:cNvSpPr>
              <p:nvPr/>
            </p:nvSpPr>
            <p:spPr bwMode="auto">
              <a:xfrm>
                <a:off x="2545" y="2107"/>
                <a:ext cx="19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pic>
        <p:nvPicPr>
          <p:cNvPr id="20" name="Picture 18" descr="pe07677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5526" y="2996993"/>
            <a:ext cx="706438" cy="708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" name="Group 19"/>
          <p:cNvGrpSpPr>
            <a:grpSpLocks/>
          </p:cNvGrpSpPr>
          <p:nvPr/>
        </p:nvGrpSpPr>
        <p:grpSpPr bwMode="auto">
          <a:xfrm>
            <a:off x="6704014" y="4071730"/>
            <a:ext cx="1903412" cy="1531938"/>
            <a:chOff x="4313" y="1300"/>
            <a:chExt cx="1196" cy="977"/>
          </a:xfrm>
        </p:grpSpPr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4931" y="1389"/>
              <a:ext cx="0" cy="888"/>
            </a:xfrm>
            <a:prstGeom prst="line">
              <a:avLst/>
            </a:prstGeom>
            <a:noFill/>
            <a:ln w="5715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H="1">
              <a:off x="4621" y="1812"/>
              <a:ext cx="31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4313" y="1300"/>
              <a:ext cx="408" cy="2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/>
                <a:t>1</a:t>
              </a:r>
              <a:endParaRPr lang="en-US" altLang="en-US" sz="2200" baseline="-25000"/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5101" y="1307"/>
              <a:ext cx="408" cy="2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/>
                <a:t>2</a:t>
              </a:r>
              <a:endParaRPr lang="en-US" altLang="en-US" sz="2200" baseline="-25000"/>
            </a:p>
          </p:txBody>
        </p:sp>
        <p:grpSp>
          <p:nvGrpSpPr>
            <p:cNvPr id="26" name="Group 24"/>
            <p:cNvGrpSpPr>
              <a:grpSpLocks/>
            </p:cNvGrpSpPr>
            <p:nvPr/>
          </p:nvGrpSpPr>
          <p:grpSpPr bwMode="auto">
            <a:xfrm>
              <a:off x="5187" y="1587"/>
              <a:ext cx="182" cy="480"/>
              <a:chOff x="5187" y="1811"/>
              <a:chExt cx="182" cy="480"/>
            </a:xfrm>
          </p:grpSpPr>
          <p:sp>
            <p:nvSpPr>
              <p:cNvPr id="34" name="Line 25"/>
              <p:cNvSpPr>
                <a:spLocks noChangeShapeType="1"/>
              </p:cNvSpPr>
              <p:nvPr/>
            </p:nvSpPr>
            <p:spPr bwMode="auto">
              <a:xfrm flipH="1">
                <a:off x="5187" y="1811"/>
                <a:ext cx="18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26"/>
              <p:cNvSpPr>
                <a:spLocks noChangeShapeType="1"/>
              </p:cNvSpPr>
              <p:nvPr/>
            </p:nvSpPr>
            <p:spPr bwMode="auto">
              <a:xfrm flipH="1">
                <a:off x="5187" y="1907"/>
                <a:ext cx="18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Line 27"/>
              <p:cNvSpPr>
                <a:spLocks noChangeShapeType="1"/>
              </p:cNvSpPr>
              <p:nvPr/>
            </p:nvSpPr>
            <p:spPr bwMode="auto">
              <a:xfrm flipH="1">
                <a:off x="5187" y="2003"/>
                <a:ext cx="18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28"/>
              <p:cNvSpPr>
                <a:spLocks noChangeShapeType="1"/>
              </p:cNvSpPr>
              <p:nvPr/>
            </p:nvSpPr>
            <p:spPr bwMode="auto">
              <a:xfrm flipH="1">
                <a:off x="5187" y="2099"/>
                <a:ext cx="18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Line 29"/>
              <p:cNvSpPr>
                <a:spLocks noChangeShapeType="1"/>
              </p:cNvSpPr>
              <p:nvPr/>
            </p:nvSpPr>
            <p:spPr bwMode="auto">
              <a:xfrm flipH="1">
                <a:off x="5187" y="2195"/>
                <a:ext cx="18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Line 30"/>
              <p:cNvSpPr>
                <a:spLocks noChangeShapeType="1"/>
              </p:cNvSpPr>
              <p:nvPr/>
            </p:nvSpPr>
            <p:spPr bwMode="auto">
              <a:xfrm flipH="1">
                <a:off x="5187" y="2291"/>
                <a:ext cx="18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" name="Group 31"/>
            <p:cNvGrpSpPr>
              <a:grpSpLocks/>
            </p:cNvGrpSpPr>
            <p:nvPr/>
          </p:nvGrpSpPr>
          <p:grpSpPr bwMode="auto">
            <a:xfrm>
              <a:off x="4446" y="1578"/>
              <a:ext cx="101" cy="480"/>
              <a:chOff x="5187" y="1811"/>
              <a:chExt cx="182" cy="480"/>
            </a:xfrm>
          </p:grpSpPr>
          <p:sp>
            <p:nvSpPr>
              <p:cNvPr id="28" name="Line 32"/>
              <p:cNvSpPr>
                <a:spLocks noChangeShapeType="1"/>
              </p:cNvSpPr>
              <p:nvPr/>
            </p:nvSpPr>
            <p:spPr bwMode="auto">
              <a:xfrm flipH="1">
                <a:off x="5187" y="1811"/>
                <a:ext cx="18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33"/>
              <p:cNvSpPr>
                <a:spLocks noChangeShapeType="1"/>
              </p:cNvSpPr>
              <p:nvPr/>
            </p:nvSpPr>
            <p:spPr bwMode="auto">
              <a:xfrm flipH="1">
                <a:off x="5187" y="1907"/>
                <a:ext cx="18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Line 34"/>
              <p:cNvSpPr>
                <a:spLocks noChangeShapeType="1"/>
              </p:cNvSpPr>
              <p:nvPr/>
            </p:nvSpPr>
            <p:spPr bwMode="auto">
              <a:xfrm flipH="1">
                <a:off x="5187" y="2003"/>
                <a:ext cx="18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Line 35"/>
              <p:cNvSpPr>
                <a:spLocks noChangeShapeType="1"/>
              </p:cNvSpPr>
              <p:nvPr/>
            </p:nvSpPr>
            <p:spPr bwMode="auto">
              <a:xfrm flipH="1">
                <a:off x="5187" y="2099"/>
                <a:ext cx="18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36"/>
              <p:cNvSpPr>
                <a:spLocks noChangeShapeType="1"/>
              </p:cNvSpPr>
              <p:nvPr/>
            </p:nvSpPr>
            <p:spPr bwMode="auto">
              <a:xfrm flipH="1">
                <a:off x="5187" y="2195"/>
                <a:ext cx="18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Line 37"/>
              <p:cNvSpPr>
                <a:spLocks noChangeShapeType="1"/>
              </p:cNvSpPr>
              <p:nvPr/>
            </p:nvSpPr>
            <p:spPr bwMode="auto">
              <a:xfrm flipH="1">
                <a:off x="5187" y="2291"/>
                <a:ext cx="18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0" name="Group 38"/>
          <p:cNvGrpSpPr>
            <a:grpSpLocks/>
          </p:cNvGrpSpPr>
          <p:nvPr/>
        </p:nvGrpSpPr>
        <p:grpSpPr bwMode="auto">
          <a:xfrm>
            <a:off x="6435726" y="5714793"/>
            <a:ext cx="1425575" cy="708025"/>
            <a:chOff x="4286" y="3911"/>
            <a:chExt cx="898" cy="446"/>
          </a:xfrm>
        </p:grpSpPr>
        <p:pic>
          <p:nvPicPr>
            <p:cNvPr id="41" name="Picture 39" descr="pe07677_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86" y="3911"/>
              <a:ext cx="445" cy="4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2" name="Line 40"/>
            <p:cNvSpPr>
              <a:spLocks noChangeShapeType="1"/>
            </p:cNvSpPr>
            <p:nvPr/>
          </p:nvSpPr>
          <p:spPr bwMode="auto">
            <a:xfrm>
              <a:off x="4703" y="4152"/>
              <a:ext cx="48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33241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Coordinate Transformation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First, convert moving shock to stationary shock</a:t>
            </a:r>
          </a:p>
          <a:p>
            <a:pPr lvl="1"/>
            <a:r>
              <a:rPr lang="en-US" dirty="0" smtClean="0"/>
              <a:t>Galilean transform</a:t>
            </a:r>
          </a:p>
          <a:p>
            <a:pPr lvl="1"/>
            <a:r>
              <a:rPr lang="en-US" dirty="0" smtClean="0"/>
              <a:t>Switch directions (+) and add shock speed, </a:t>
            </a:r>
            <a:r>
              <a:rPr lang="en-US" i="1" dirty="0" smtClean="0"/>
              <a:t>v</a:t>
            </a:r>
            <a:r>
              <a:rPr lang="en-US" baseline="-25000" dirty="0" smtClean="0"/>
              <a:t>s</a:t>
            </a:r>
            <a:endParaRPr lang="en-US" baseline="-25000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Now shock problem looks same as stationary (steady) problem that we </a:t>
            </a:r>
            <a:r>
              <a:rPr lang="en-US" dirty="0" smtClean="0">
                <a:solidFill>
                  <a:srgbClr val="FF0000"/>
                </a:solidFill>
              </a:rPr>
              <a:t>already solved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6" name="Group 2160"/>
          <p:cNvGrpSpPr>
            <a:grpSpLocks/>
          </p:cNvGrpSpPr>
          <p:nvPr/>
        </p:nvGrpSpPr>
        <p:grpSpPr bwMode="auto">
          <a:xfrm>
            <a:off x="1066007" y="2972140"/>
            <a:ext cx="2003425" cy="2162175"/>
            <a:chOff x="1030" y="2210"/>
            <a:chExt cx="1262" cy="1362"/>
          </a:xfrm>
        </p:grpSpPr>
        <p:grpSp>
          <p:nvGrpSpPr>
            <p:cNvPr id="7" name="Group 2148"/>
            <p:cNvGrpSpPr>
              <a:grpSpLocks/>
            </p:cNvGrpSpPr>
            <p:nvPr/>
          </p:nvGrpSpPr>
          <p:grpSpPr bwMode="auto">
            <a:xfrm>
              <a:off x="1030" y="2210"/>
              <a:ext cx="1262" cy="877"/>
              <a:chOff x="1030" y="1949"/>
              <a:chExt cx="1262" cy="877"/>
            </a:xfrm>
          </p:grpSpPr>
          <p:sp>
            <p:nvSpPr>
              <p:cNvPr id="13" name="Line 2087"/>
              <p:cNvSpPr>
                <a:spLocks noChangeShapeType="1"/>
              </p:cNvSpPr>
              <p:nvPr/>
            </p:nvSpPr>
            <p:spPr bwMode="auto">
              <a:xfrm>
                <a:off x="1713" y="1949"/>
                <a:ext cx="0" cy="877"/>
              </a:xfrm>
              <a:prstGeom prst="line">
                <a:avLst/>
              </a:prstGeom>
              <a:noFill/>
              <a:ln w="57150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Line 2088"/>
              <p:cNvSpPr>
                <a:spLocks noChangeShapeType="1"/>
              </p:cNvSpPr>
              <p:nvPr/>
            </p:nvSpPr>
            <p:spPr bwMode="auto">
              <a:xfrm flipH="1">
                <a:off x="1402" y="2367"/>
                <a:ext cx="31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Text Box 2089"/>
              <p:cNvSpPr txBox="1">
                <a:spLocks noChangeArrowheads="1"/>
              </p:cNvSpPr>
              <p:nvPr/>
            </p:nvSpPr>
            <p:spPr bwMode="auto">
              <a:xfrm>
                <a:off x="1030" y="2004"/>
                <a:ext cx="409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2200"/>
                  <a:t>v</a:t>
                </a:r>
                <a:r>
                  <a:rPr lang="en-US" altLang="en-US" sz="2200" baseline="-25000"/>
                  <a:t>i</a:t>
                </a:r>
              </a:p>
            </p:txBody>
          </p:sp>
          <p:sp>
            <p:nvSpPr>
              <p:cNvPr id="16" name="Text Box 2090"/>
              <p:cNvSpPr txBox="1">
                <a:spLocks noChangeArrowheads="1"/>
              </p:cNvSpPr>
              <p:nvPr/>
            </p:nvSpPr>
            <p:spPr bwMode="auto">
              <a:xfrm>
                <a:off x="1883" y="2004"/>
                <a:ext cx="409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2200"/>
                  <a:t>v</a:t>
                </a:r>
                <a:r>
                  <a:rPr lang="en-US" altLang="en-US" sz="2200" baseline="-25000"/>
                  <a:t>g</a:t>
                </a:r>
              </a:p>
            </p:txBody>
          </p:sp>
          <p:sp>
            <p:nvSpPr>
              <p:cNvPr id="17" name="Line 2094"/>
              <p:cNvSpPr>
                <a:spLocks noChangeShapeType="1"/>
              </p:cNvSpPr>
              <p:nvPr/>
            </p:nvSpPr>
            <p:spPr bwMode="auto">
              <a:xfrm flipH="1">
                <a:off x="1969" y="2361"/>
                <a:ext cx="18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Line 2101"/>
              <p:cNvSpPr>
                <a:spLocks noChangeShapeType="1"/>
              </p:cNvSpPr>
              <p:nvPr/>
            </p:nvSpPr>
            <p:spPr bwMode="auto">
              <a:xfrm flipH="1">
                <a:off x="1172" y="2362"/>
                <a:ext cx="10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Text Box 2117"/>
              <p:cNvSpPr txBox="1">
                <a:spLocks noChangeArrowheads="1"/>
              </p:cNvSpPr>
              <p:nvPr/>
            </p:nvSpPr>
            <p:spPr bwMode="auto">
              <a:xfrm>
                <a:off x="1342" y="2004"/>
                <a:ext cx="409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2200"/>
                  <a:t>v</a:t>
                </a:r>
                <a:r>
                  <a:rPr lang="en-US" altLang="en-US" sz="2200" baseline="-25000"/>
                  <a:t>s</a:t>
                </a:r>
              </a:p>
            </p:txBody>
          </p:sp>
        </p:grpSp>
        <p:grpSp>
          <p:nvGrpSpPr>
            <p:cNvPr id="8" name="Group 2136"/>
            <p:cNvGrpSpPr>
              <a:grpSpLocks/>
            </p:cNvGrpSpPr>
            <p:nvPr/>
          </p:nvGrpSpPr>
          <p:grpSpPr bwMode="auto">
            <a:xfrm>
              <a:off x="1372" y="3303"/>
              <a:ext cx="820" cy="269"/>
              <a:chOff x="1372" y="3004"/>
              <a:chExt cx="820" cy="269"/>
            </a:xfrm>
          </p:grpSpPr>
          <p:sp>
            <p:nvSpPr>
              <p:cNvPr id="9" name="Line 2131"/>
              <p:cNvSpPr>
                <a:spLocks noChangeShapeType="1"/>
              </p:cNvSpPr>
              <p:nvPr/>
            </p:nvSpPr>
            <p:spPr bwMode="auto">
              <a:xfrm flipH="1">
                <a:off x="1372" y="3148"/>
                <a:ext cx="43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" name="Group 2135"/>
              <p:cNvGrpSpPr>
                <a:grpSpLocks/>
              </p:cNvGrpSpPr>
              <p:nvPr/>
            </p:nvGrpSpPr>
            <p:grpSpPr bwMode="auto">
              <a:xfrm>
                <a:off x="1783" y="3004"/>
                <a:ext cx="409" cy="269"/>
                <a:chOff x="1783" y="3004"/>
                <a:chExt cx="409" cy="269"/>
              </a:xfrm>
            </p:grpSpPr>
            <p:sp>
              <p:nvSpPr>
                <p:cNvPr id="11" name="Text Box 2133"/>
                <p:cNvSpPr txBox="1">
                  <a:spLocks noChangeArrowheads="1"/>
                </p:cNvSpPr>
                <p:nvPr/>
              </p:nvSpPr>
              <p:spPr bwMode="auto">
                <a:xfrm>
                  <a:off x="1783" y="3004"/>
                  <a:ext cx="409" cy="2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sz="2200"/>
                    <a:t>+</a:t>
                  </a:r>
                  <a:endParaRPr lang="en-US" altLang="en-US" sz="2200" baseline="-25000"/>
                </a:p>
              </p:txBody>
            </p:sp>
            <p:sp>
              <p:nvSpPr>
                <p:cNvPr id="12" name="Oval 2134"/>
                <p:cNvSpPr>
                  <a:spLocks noChangeArrowheads="1"/>
                </p:cNvSpPr>
                <p:nvPr/>
              </p:nvSpPr>
              <p:spPr bwMode="auto">
                <a:xfrm>
                  <a:off x="1888" y="3053"/>
                  <a:ext cx="181" cy="172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0" name="Group 2161"/>
          <p:cNvGrpSpPr>
            <a:grpSpLocks/>
          </p:cNvGrpSpPr>
          <p:nvPr/>
        </p:nvGrpSpPr>
        <p:grpSpPr bwMode="auto">
          <a:xfrm>
            <a:off x="3483770" y="2973728"/>
            <a:ext cx="4427537" cy="2189162"/>
            <a:chOff x="2553" y="2211"/>
            <a:chExt cx="2789" cy="1379"/>
          </a:xfrm>
        </p:grpSpPr>
        <p:grpSp>
          <p:nvGrpSpPr>
            <p:cNvPr id="21" name="Group 2155"/>
            <p:cNvGrpSpPr>
              <a:grpSpLocks/>
            </p:cNvGrpSpPr>
            <p:nvPr/>
          </p:nvGrpSpPr>
          <p:grpSpPr bwMode="auto">
            <a:xfrm>
              <a:off x="2553" y="2634"/>
              <a:ext cx="886" cy="433"/>
              <a:chOff x="2553" y="2634"/>
              <a:chExt cx="886" cy="433"/>
            </a:xfrm>
          </p:grpSpPr>
          <p:sp>
            <p:nvSpPr>
              <p:cNvPr id="35" name="Line 2153"/>
              <p:cNvSpPr>
                <a:spLocks noChangeShapeType="1"/>
              </p:cNvSpPr>
              <p:nvPr/>
            </p:nvSpPr>
            <p:spPr bwMode="auto">
              <a:xfrm>
                <a:off x="2665" y="2634"/>
                <a:ext cx="67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Text Box 2154"/>
              <p:cNvSpPr txBox="1">
                <a:spLocks noChangeArrowheads="1"/>
              </p:cNvSpPr>
              <p:nvPr/>
            </p:nvSpPr>
            <p:spPr bwMode="auto">
              <a:xfrm>
                <a:off x="2553" y="2779"/>
                <a:ext cx="88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transform</a:t>
                </a:r>
              </a:p>
            </p:txBody>
          </p:sp>
        </p:grpSp>
        <p:grpSp>
          <p:nvGrpSpPr>
            <p:cNvPr id="22" name="Group 2159"/>
            <p:cNvGrpSpPr>
              <a:grpSpLocks/>
            </p:cNvGrpSpPr>
            <p:nvPr/>
          </p:nvGrpSpPr>
          <p:grpSpPr bwMode="auto">
            <a:xfrm>
              <a:off x="3588" y="2211"/>
              <a:ext cx="1754" cy="1379"/>
              <a:chOff x="3588" y="2211"/>
              <a:chExt cx="1754" cy="1379"/>
            </a:xfrm>
          </p:grpSpPr>
          <p:grpSp>
            <p:nvGrpSpPr>
              <p:cNvPr id="23" name="Group 2143"/>
              <p:cNvGrpSpPr>
                <a:grpSpLocks/>
              </p:cNvGrpSpPr>
              <p:nvPr/>
            </p:nvGrpSpPr>
            <p:grpSpPr bwMode="auto">
              <a:xfrm>
                <a:off x="4149" y="3321"/>
                <a:ext cx="802" cy="269"/>
                <a:chOff x="3513" y="3008"/>
                <a:chExt cx="802" cy="269"/>
              </a:xfrm>
            </p:grpSpPr>
            <p:sp>
              <p:nvSpPr>
                <p:cNvPr id="31" name="Line 2138"/>
                <p:cNvSpPr>
                  <a:spLocks noChangeShapeType="1"/>
                </p:cNvSpPr>
                <p:nvPr/>
              </p:nvSpPr>
              <p:spPr bwMode="auto">
                <a:xfrm>
                  <a:off x="3877" y="3152"/>
                  <a:ext cx="43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arrow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32" name="Group 2142"/>
                <p:cNvGrpSpPr>
                  <a:grpSpLocks/>
                </p:cNvGrpSpPr>
                <p:nvPr/>
              </p:nvGrpSpPr>
              <p:grpSpPr bwMode="auto">
                <a:xfrm>
                  <a:off x="3513" y="3008"/>
                  <a:ext cx="409" cy="269"/>
                  <a:chOff x="3513" y="3008"/>
                  <a:chExt cx="409" cy="269"/>
                </a:xfrm>
              </p:grpSpPr>
              <p:sp>
                <p:nvSpPr>
                  <p:cNvPr id="33" name="Text Box 2140"/>
                  <p:cNvSpPr txBox="1">
                    <a:spLocks noChangeArrowheads="1"/>
                  </p:cNvSpPr>
                  <p:nvPr/>
                </p:nvSpPr>
                <p:spPr bwMode="auto">
                  <a:xfrm flipH="1">
                    <a:off x="3513" y="3008"/>
                    <a:ext cx="409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sz="2200"/>
                      <a:t>+</a:t>
                    </a:r>
                    <a:endParaRPr lang="en-US" altLang="en-US" sz="2200" baseline="-25000"/>
                  </a:p>
                </p:txBody>
              </p:sp>
              <p:sp>
                <p:nvSpPr>
                  <p:cNvPr id="34" name="Oval 2141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3618" y="3057"/>
                    <a:ext cx="181" cy="172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4" name="Group 2156"/>
              <p:cNvGrpSpPr>
                <a:grpSpLocks/>
              </p:cNvGrpSpPr>
              <p:nvPr/>
            </p:nvGrpSpPr>
            <p:grpSpPr bwMode="auto">
              <a:xfrm>
                <a:off x="3588" y="2211"/>
                <a:ext cx="1754" cy="877"/>
                <a:chOff x="3588" y="2211"/>
                <a:chExt cx="1754" cy="877"/>
              </a:xfrm>
            </p:grpSpPr>
            <p:sp>
              <p:nvSpPr>
                <p:cNvPr id="26" name="Line 2118"/>
                <p:cNvSpPr>
                  <a:spLocks noChangeShapeType="1"/>
                </p:cNvSpPr>
                <p:nvPr/>
              </p:nvSpPr>
              <p:spPr bwMode="auto">
                <a:xfrm>
                  <a:off x="4517" y="2211"/>
                  <a:ext cx="0" cy="877"/>
                </a:xfrm>
                <a:prstGeom prst="line">
                  <a:avLst/>
                </a:prstGeom>
                <a:noFill/>
                <a:ln w="57150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" name="Text Box 2120"/>
                <p:cNvSpPr txBox="1">
                  <a:spLocks noChangeArrowheads="1"/>
                </p:cNvSpPr>
                <p:nvPr/>
              </p:nvSpPr>
              <p:spPr bwMode="auto">
                <a:xfrm>
                  <a:off x="3588" y="2269"/>
                  <a:ext cx="805" cy="2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sz="2200"/>
                    <a:t>v</a:t>
                  </a:r>
                  <a:r>
                    <a:rPr lang="en-US" altLang="en-US" sz="2200" baseline="-25000"/>
                    <a:t>1</a:t>
                  </a:r>
                  <a:r>
                    <a:rPr lang="en-US" altLang="en-US" sz="2200"/>
                    <a:t>=v</a:t>
                  </a:r>
                  <a:r>
                    <a:rPr lang="en-US" altLang="en-US" sz="2200" baseline="-25000"/>
                    <a:t>s</a:t>
                  </a:r>
                  <a:r>
                    <a:rPr lang="en-US" altLang="en-US" sz="2200"/>
                    <a:t>-v</a:t>
                  </a:r>
                  <a:r>
                    <a:rPr lang="en-US" altLang="en-US" sz="2200" baseline="-25000"/>
                    <a:t>i</a:t>
                  </a:r>
                </a:p>
              </p:txBody>
            </p:sp>
            <p:sp>
              <p:nvSpPr>
                <p:cNvPr id="28" name="Text Box 2121"/>
                <p:cNvSpPr txBox="1">
                  <a:spLocks noChangeArrowheads="1"/>
                </p:cNvSpPr>
                <p:nvPr/>
              </p:nvSpPr>
              <p:spPr bwMode="auto">
                <a:xfrm>
                  <a:off x="4495" y="2269"/>
                  <a:ext cx="847" cy="2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sz="2200"/>
                    <a:t>v</a:t>
                  </a:r>
                  <a:r>
                    <a:rPr lang="en-US" altLang="en-US" sz="2200" baseline="-25000"/>
                    <a:t>2</a:t>
                  </a:r>
                  <a:r>
                    <a:rPr lang="en-US" altLang="en-US" sz="2200"/>
                    <a:t>=v</a:t>
                  </a:r>
                  <a:r>
                    <a:rPr lang="en-US" altLang="en-US" sz="2200" baseline="-25000"/>
                    <a:t>s</a:t>
                  </a:r>
                  <a:r>
                    <a:rPr lang="en-US" altLang="en-US" sz="2200"/>
                    <a:t>-v</a:t>
                  </a:r>
                  <a:r>
                    <a:rPr lang="en-US" altLang="en-US" sz="2200" baseline="-25000"/>
                    <a:t>g</a:t>
                  </a:r>
                </a:p>
              </p:txBody>
            </p:sp>
            <p:sp>
              <p:nvSpPr>
                <p:cNvPr id="29" name="Line 2144"/>
                <p:cNvSpPr>
                  <a:spLocks noChangeShapeType="1"/>
                </p:cNvSpPr>
                <p:nvPr/>
              </p:nvSpPr>
              <p:spPr bwMode="auto">
                <a:xfrm>
                  <a:off x="3905" y="2625"/>
                  <a:ext cx="183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" name="Line 2146"/>
                <p:cNvSpPr>
                  <a:spLocks noChangeShapeType="1"/>
                </p:cNvSpPr>
                <p:nvPr/>
              </p:nvSpPr>
              <p:spPr bwMode="auto">
                <a:xfrm>
                  <a:off x="4817" y="2625"/>
                  <a:ext cx="10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5" name="Rectangle 2158"/>
              <p:cNvSpPr>
                <a:spLocks noChangeArrowheads="1"/>
              </p:cNvSpPr>
              <p:nvPr/>
            </p:nvSpPr>
            <p:spPr bwMode="auto">
              <a:xfrm>
                <a:off x="4218" y="3045"/>
                <a:ext cx="632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200" dirty="0"/>
                  <a:t>v</a:t>
                </a:r>
                <a:r>
                  <a:rPr lang="en-US" altLang="en-US" sz="2200" baseline="-25000" dirty="0"/>
                  <a:t>s</a:t>
                </a:r>
                <a:r>
                  <a:rPr lang="en-US" altLang="en-US" sz="2200" dirty="0"/>
                  <a:t>-v</a:t>
                </a:r>
                <a:r>
                  <a:rPr lang="en-US" altLang="en-US" sz="2200" baseline="-25000" dirty="0"/>
                  <a:t>s</a:t>
                </a:r>
                <a:r>
                  <a:rPr lang="en-US" altLang="en-US" sz="2200" dirty="0"/>
                  <a:t>=0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5205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Shock Property Ratios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357182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Static properties</a:t>
            </a:r>
          </a:p>
          <a:p>
            <a:pPr lvl="1"/>
            <a:r>
              <a:rPr lang="en-US" dirty="0" smtClean="0"/>
              <a:t>Property you would measure if moving with flow</a:t>
            </a:r>
          </a:p>
          <a:p>
            <a:pPr lvl="1"/>
            <a:r>
              <a:rPr lang="en-US" dirty="0" smtClean="0"/>
              <a:t>So, </a:t>
            </a:r>
            <a:r>
              <a:rPr lang="en-US" dirty="0" smtClean="0">
                <a:solidFill>
                  <a:srgbClr val="FF0000"/>
                </a:solidFill>
              </a:rPr>
              <a:t>unaffected by transformation</a:t>
            </a:r>
          </a:p>
          <a:p>
            <a:pPr lvl="1"/>
            <a:r>
              <a:rPr lang="en-US" dirty="0" smtClean="0"/>
              <a:t>e.g., still use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Stagnation properties</a:t>
            </a:r>
          </a:p>
          <a:p>
            <a:pPr lvl="1"/>
            <a:r>
              <a:rPr lang="en-US" dirty="0" smtClean="0"/>
              <a:t>Depend on velocity; </a:t>
            </a:r>
            <a:r>
              <a:rPr lang="en-US" dirty="0" smtClean="0">
                <a:solidFill>
                  <a:srgbClr val="FF0000"/>
                </a:solidFill>
              </a:rPr>
              <a:t>not same after transform</a:t>
            </a:r>
          </a:p>
          <a:p>
            <a:pPr lvl="1"/>
            <a:r>
              <a:rPr lang="en-US" dirty="0" smtClean="0"/>
              <a:t>Find using static properties and </a:t>
            </a:r>
            <a:r>
              <a:rPr lang="en-US" dirty="0" err="1" smtClean="0"/>
              <a:t>M</a:t>
            </a:r>
            <a:r>
              <a:rPr lang="en-US" baseline="-25000" dirty="0" err="1" smtClean="0"/>
              <a:t>i</a:t>
            </a:r>
            <a:r>
              <a:rPr lang="en-US" dirty="0" smtClean="0"/>
              <a:t>, M</a:t>
            </a:r>
            <a:r>
              <a:rPr lang="en-US" baseline="-25000" dirty="0" smtClean="0"/>
              <a:t>g</a:t>
            </a:r>
            <a:r>
              <a:rPr lang="en-US" dirty="0" smtClean="0"/>
              <a:t>,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6113298"/>
              </p:ext>
            </p:extLst>
          </p:nvPr>
        </p:nvGraphicFramePr>
        <p:xfrm>
          <a:off x="4044950" y="3733800"/>
          <a:ext cx="1746250" cy="1234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2" name="Equation" r:id="rId3" imgW="1079280" imgH="761760" progId="Equation.DSMT4">
                  <p:embed/>
                </p:oleObj>
              </mc:Choice>
              <mc:Fallback>
                <p:oleObj name="Equation" r:id="rId3" imgW="10792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950" y="3733800"/>
                        <a:ext cx="1746250" cy="12341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8483068"/>
              </p:ext>
            </p:extLst>
          </p:nvPr>
        </p:nvGraphicFramePr>
        <p:xfrm>
          <a:off x="838200" y="4572000"/>
          <a:ext cx="3101975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3" name="Equation" r:id="rId5" imgW="1917360" imgH="431640" progId="Equation.DSMT4">
                  <p:embed/>
                </p:oleObj>
              </mc:Choice>
              <mc:Fallback>
                <p:oleObj name="Equation" r:id="rId5" imgW="191736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572000"/>
                        <a:ext cx="3101975" cy="700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1060"/>
          <p:cNvGrpSpPr>
            <a:grpSpLocks/>
          </p:cNvGrpSpPr>
          <p:nvPr/>
        </p:nvGrpSpPr>
        <p:grpSpPr bwMode="auto">
          <a:xfrm>
            <a:off x="1219200" y="1031269"/>
            <a:ext cx="6845300" cy="1192212"/>
            <a:chOff x="1030" y="2210"/>
            <a:chExt cx="4312" cy="922"/>
          </a:xfrm>
        </p:grpSpPr>
        <p:grpSp>
          <p:nvGrpSpPr>
            <p:cNvPr id="9" name="Group 1030"/>
            <p:cNvGrpSpPr>
              <a:grpSpLocks/>
            </p:cNvGrpSpPr>
            <p:nvPr/>
          </p:nvGrpSpPr>
          <p:grpSpPr bwMode="auto">
            <a:xfrm>
              <a:off x="1030" y="2210"/>
              <a:ext cx="1262" cy="877"/>
              <a:chOff x="1030" y="1949"/>
              <a:chExt cx="1262" cy="877"/>
            </a:xfrm>
          </p:grpSpPr>
          <p:sp>
            <p:nvSpPr>
              <p:cNvPr id="19" name="Line 1031"/>
              <p:cNvSpPr>
                <a:spLocks noChangeShapeType="1"/>
              </p:cNvSpPr>
              <p:nvPr/>
            </p:nvSpPr>
            <p:spPr bwMode="auto">
              <a:xfrm>
                <a:off x="1713" y="1949"/>
                <a:ext cx="0" cy="877"/>
              </a:xfrm>
              <a:prstGeom prst="line">
                <a:avLst/>
              </a:prstGeom>
              <a:noFill/>
              <a:ln w="57150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Line 1032"/>
              <p:cNvSpPr>
                <a:spLocks noChangeShapeType="1"/>
              </p:cNvSpPr>
              <p:nvPr/>
            </p:nvSpPr>
            <p:spPr bwMode="auto">
              <a:xfrm flipH="1">
                <a:off x="1402" y="2367"/>
                <a:ext cx="31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Text Box 1033"/>
              <p:cNvSpPr txBox="1">
                <a:spLocks noChangeArrowheads="1"/>
              </p:cNvSpPr>
              <p:nvPr/>
            </p:nvSpPr>
            <p:spPr bwMode="auto">
              <a:xfrm>
                <a:off x="1030" y="2004"/>
                <a:ext cx="409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2200"/>
                  <a:t>v</a:t>
                </a:r>
                <a:r>
                  <a:rPr lang="en-US" altLang="en-US" sz="2200" baseline="-25000"/>
                  <a:t>i</a:t>
                </a:r>
              </a:p>
            </p:txBody>
          </p:sp>
          <p:sp>
            <p:nvSpPr>
              <p:cNvPr id="22" name="Text Box 1034"/>
              <p:cNvSpPr txBox="1">
                <a:spLocks noChangeArrowheads="1"/>
              </p:cNvSpPr>
              <p:nvPr/>
            </p:nvSpPr>
            <p:spPr bwMode="auto">
              <a:xfrm>
                <a:off x="1883" y="2004"/>
                <a:ext cx="409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2200"/>
                  <a:t>v</a:t>
                </a:r>
                <a:r>
                  <a:rPr lang="en-US" altLang="en-US" sz="2200" baseline="-25000"/>
                  <a:t>g</a:t>
                </a:r>
              </a:p>
            </p:txBody>
          </p:sp>
          <p:sp>
            <p:nvSpPr>
              <p:cNvPr id="23" name="Line 1035"/>
              <p:cNvSpPr>
                <a:spLocks noChangeShapeType="1"/>
              </p:cNvSpPr>
              <p:nvPr/>
            </p:nvSpPr>
            <p:spPr bwMode="auto">
              <a:xfrm flipH="1">
                <a:off x="1969" y="2361"/>
                <a:ext cx="18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Line 1036"/>
              <p:cNvSpPr>
                <a:spLocks noChangeShapeType="1"/>
              </p:cNvSpPr>
              <p:nvPr/>
            </p:nvSpPr>
            <p:spPr bwMode="auto">
              <a:xfrm flipH="1">
                <a:off x="1172" y="2362"/>
                <a:ext cx="10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Text Box 1037"/>
              <p:cNvSpPr txBox="1">
                <a:spLocks noChangeArrowheads="1"/>
              </p:cNvSpPr>
              <p:nvPr/>
            </p:nvSpPr>
            <p:spPr bwMode="auto">
              <a:xfrm>
                <a:off x="1342" y="2004"/>
                <a:ext cx="409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2200"/>
                  <a:t>v</a:t>
                </a:r>
                <a:r>
                  <a:rPr lang="en-US" altLang="en-US" sz="2200" baseline="-25000"/>
                  <a:t>s</a:t>
                </a:r>
              </a:p>
            </p:txBody>
          </p:sp>
        </p:grpSp>
        <p:grpSp>
          <p:nvGrpSpPr>
            <p:cNvPr id="10" name="Group 1044"/>
            <p:cNvGrpSpPr>
              <a:grpSpLocks/>
            </p:cNvGrpSpPr>
            <p:nvPr/>
          </p:nvGrpSpPr>
          <p:grpSpPr bwMode="auto">
            <a:xfrm>
              <a:off x="2553" y="2634"/>
              <a:ext cx="886" cy="498"/>
              <a:chOff x="2553" y="2634"/>
              <a:chExt cx="886" cy="498"/>
            </a:xfrm>
          </p:grpSpPr>
          <p:sp>
            <p:nvSpPr>
              <p:cNvPr id="17" name="Line 1045"/>
              <p:cNvSpPr>
                <a:spLocks noChangeShapeType="1"/>
              </p:cNvSpPr>
              <p:nvPr/>
            </p:nvSpPr>
            <p:spPr bwMode="auto">
              <a:xfrm>
                <a:off x="2665" y="2634"/>
                <a:ext cx="67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Text Box 1046"/>
              <p:cNvSpPr txBox="1">
                <a:spLocks noChangeArrowheads="1"/>
              </p:cNvSpPr>
              <p:nvPr/>
            </p:nvSpPr>
            <p:spPr bwMode="auto">
              <a:xfrm>
                <a:off x="2553" y="2779"/>
                <a:ext cx="886" cy="3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transform</a:t>
                </a:r>
              </a:p>
            </p:txBody>
          </p:sp>
        </p:grpSp>
        <p:grpSp>
          <p:nvGrpSpPr>
            <p:cNvPr id="11" name="Group 1053"/>
            <p:cNvGrpSpPr>
              <a:grpSpLocks/>
            </p:cNvGrpSpPr>
            <p:nvPr/>
          </p:nvGrpSpPr>
          <p:grpSpPr bwMode="auto">
            <a:xfrm>
              <a:off x="3588" y="2211"/>
              <a:ext cx="1754" cy="877"/>
              <a:chOff x="3588" y="2211"/>
              <a:chExt cx="1754" cy="877"/>
            </a:xfrm>
          </p:grpSpPr>
          <p:sp>
            <p:nvSpPr>
              <p:cNvPr id="12" name="Line 1054"/>
              <p:cNvSpPr>
                <a:spLocks noChangeShapeType="1"/>
              </p:cNvSpPr>
              <p:nvPr/>
            </p:nvSpPr>
            <p:spPr bwMode="auto">
              <a:xfrm>
                <a:off x="4517" y="2211"/>
                <a:ext cx="0" cy="877"/>
              </a:xfrm>
              <a:prstGeom prst="line">
                <a:avLst/>
              </a:prstGeom>
              <a:noFill/>
              <a:ln w="57150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Text Box 1055"/>
              <p:cNvSpPr txBox="1">
                <a:spLocks noChangeArrowheads="1"/>
              </p:cNvSpPr>
              <p:nvPr/>
            </p:nvSpPr>
            <p:spPr bwMode="auto">
              <a:xfrm>
                <a:off x="3588" y="2269"/>
                <a:ext cx="805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2200"/>
                  <a:t>v</a:t>
                </a:r>
                <a:r>
                  <a:rPr lang="en-US" altLang="en-US" sz="2200" baseline="-25000"/>
                  <a:t>1</a:t>
                </a:r>
                <a:r>
                  <a:rPr lang="en-US" altLang="en-US" sz="2200"/>
                  <a:t>=v</a:t>
                </a:r>
                <a:r>
                  <a:rPr lang="en-US" altLang="en-US" sz="2200" baseline="-25000"/>
                  <a:t>s</a:t>
                </a:r>
                <a:r>
                  <a:rPr lang="en-US" altLang="en-US" sz="2200"/>
                  <a:t>-v</a:t>
                </a:r>
                <a:r>
                  <a:rPr lang="en-US" altLang="en-US" sz="2200" baseline="-25000"/>
                  <a:t>i</a:t>
                </a:r>
              </a:p>
            </p:txBody>
          </p:sp>
          <p:sp>
            <p:nvSpPr>
              <p:cNvPr id="14" name="Text Box 1056"/>
              <p:cNvSpPr txBox="1">
                <a:spLocks noChangeArrowheads="1"/>
              </p:cNvSpPr>
              <p:nvPr/>
            </p:nvSpPr>
            <p:spPr bwMode="auto">
              <a:xfrm>
                <a:off x="4495" y="2269"/>
                <a:ext cx="847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2200"/>
                  <a:t>v</a:t>
                </a:r>
                <a:r>
                  <a:rPr lang="en-US" altLang="en-US" sz="2200" baseline="-25000"/>
                  <a:t>2</a:t>
                </a:r>
                <a:r>
                  <a:rPr lang="en-US" altLang="en-US" sz="2200"/>
                  <a:t>=v</a:t>
                </a:r>
                <a:r>
                  <a:rPr lang="en-US" altLang="en-US" sz="2200" baseline="-25000"/>
                  <a:t>s</a:t>
                </a:r>
                <a:r>
                  <a:rPr lang="en-US" altLang="en-US" sz="2200"/>
                  <a:t>-v</a:t>
                </a:r>
                <a:r>
                  <a:rPr lang="en-US" altLang="en-US" sz="2200" baseline="-25000"/>
                  <a:t>g</a:t>
                </a:r>
              </a:p>
            </p:txBody>
          </p:sp>
          <p:sp>
            <p:nvSpPr>
              <p:cNvPr id="15" name="Line 1057"/>
              <p:cNvSpPr>
                <a:spLocks noChangeShapeType="1"/>
              </p:cNvSpPr>
              <p:nvPr/>
            </p:nvSpPr>
            <p:spPr bwMode="auto">
              <a:xfrm>
                <a:off x="3905" y="2625"/>
                <a:ext cx="18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Line 1058"/>
              <p:cNvSpPr>
                <a:spLocks noChangeShapeType="1"/>
              </p:cNvSpPr>
              <p:nvPr/>
            </p:nvSpPr>
            <p:spPr bwMode="auto">
              <a:xfrm>
                <a:off x="4817" y="2625"/>
                <a:ext cx="10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22599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Example: Known Shock Speed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229600" cy="521335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Given: Normal shock moving at 520 m/s into still air (300 K, 1 </a:t>
            </a:r>
            <a:r>
              <a:rPr lang="en-US" dirty="0" err="1" smtClean="0"/>
              <a:t>atm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Find:</a:t>
            </a:r>
          </a:p>
          <a:p>
            <a:pPr lvl="1"/>
            <a:r>
              <a:rPr lang="en-US" dirty="0" smtClean="0"/>
              <a:t>Temperature behind shock (after shock passes)</a:t>
            </a:r>
          </a:p>
          <a:p>
            <a:pPr lvl="1"/>
            <a:r>
              <a:rPr lang="en-US" dirty="0" smtClean="0"/>
              <a:t>Velocity of gas behind shock (in lab reference frame)</a:t>
            </a:r>
          </a:p>
          <a:p>
            <a:pPr lvl="1"/>
            <a:r>
              <a:rPr lang="en-US" dirty="0" smtClean="0"/>
              <a:t>Stagnation temperature before and after shock (</a:t>
            </a:r>
            <a:r>
              <a:rPr lang="en-US" dirty="0"/>
              <a:t>in lab reference frame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Assume: air TPG/CPG with </a:t>
            </a:r>
            <a:r>
              <a:rPr lang="en-US" dirty="0" smtClean="0">
                <a:latin typeface="Symbol" panose="05050102010706020507" pitchFamily="18" charset="2"/>
              </a:rPr>
              <a:t>g</a:t>
            </a:r>
            <a:r>
              <a:rPr lang="en-US" dirty="0" smtClean="0"/>
              <a:t>=1.4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3202781" y="2400300"/>
            <a:ext cx="14398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T</a:t>
            </a:r>
            <a:r>
              <a:rPr lang="en-US" altLang="en-US" baseline="-25000"/>
              <a:t>i</a:t>
            </a:r>
            <a:r>
              <a:rPr lang="en-US" altLang="en-US"/>
              <a:t>=300 K</a:t>
            </a:r>
            <a:br>
              <a:rPr lang="en-US" altLang="en-US"/>
            </a:br>
            <a:r>
              <a:rPr lang="en-US" altLang="en-US"/>
              <a:t>p</a:t>
            </a:r>
            <a:r>
              <a:rPr lang="en-US" altLang="en-US" baseline="-25000"/>
              <a:t>i</a:t>
            </a:r>
            <a:r>
              <a:rPr lang="en-US" altLang="en-US"/>
              <a:t>= 1 atm</a:t>
            </a:r>
            <a:endParaRPr lang="en-US" altLang="en-US" baseline="-25000"/>
          </a:p>
        </p:txBody>
      </p:sp>
      <p:grpSp>
        <p:nvGrpSpPr>
          <p:cNvPr id="7" name="Group 67"/>
          <p:cNvGrpSpPr>
            <a:grpSpLocks/>
          </p:cNvGrpSpPr>
          <p:nvPr/>
        </p:nvGrpSpPr>
        <p:grpSpPr bwMode="auto">
          <a:xfrm>
            <a:off x="4542631" y="2141538"/>
            <a:ext cx="1973263" cy="1379537"/>
            <a:chOff x="3434" y="1565"/>
            <a:chExt cx="1243" cy="869"/>
          </a:xfrm>
        </p:grpSpPr>
        <p:grpSp>
          <p:nvGrpSpPr>
            <p:cNvPr id="8" name="Group 55"/>
            <p:cNvGrpSpPr>
              <a:grpSpLocks/>
            </p:cNvGrpSpPr>
            <p:nvPr/>
          </p:nvGrpSpPr>
          <p:grpSpPr bwMode="auto">
            <a:xfrm>
              <a:off x="4063" y="1565"/>
              <a:ext cx="554" cy="869"/>
              <a:chOff x="3986" y="1591"/>
              <a:chExt cx="313" cy="714"/>
            </a:xfrm>
          </p:grpSpPr>
          <p:sp>
            <p:nvSpPr>
              <p:cNvPr id="10" name="Line 7"/>
              <p:cNvSpPr>
                <a:spLocks noChangeShapeType="1"/>
              </p:cNvSpPr>
              <p:nvPr/>
            </p:nvSpPr>
            <p:spPr bwMode="auto">
              <a:xfrm>
                <a:off x="4297" y="1591"/>
                <a:ext cx="0" cy="714"/>
              </a:xfrm>
              <a:prstGeom prst="line">
                <a:avLst/>
              </a:prstGeom>
              <a:noFill/>
              <a:ln w="57150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Line 8"/>
              <p:cNvSpPr>
                <a:spLocks noChangeShapeType="1"/>
              </p:cNvSpPr>
              <p:nvPr/>
            </p:nvSpPr>
            <p:spPr bwMode="auto">
              <a:xfrm flipH="1">
                <a:off x="3986" y="1931"/>
                <a:ext cx="31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" name="Text Box 13"/>
            <p:cNvSpPr txBox="1">
              <a:spLocks noChangeArrowheads="1"/>
            </p:cNvSpPr>
            <p:nvPr/>
          </p:nvSpPr>
          <p:spPr bwMode="auto">
            <a:xfrm>
              <a:off x="3434" y="1566"/>
              <a:ext cx="124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/>
                <a:t>v</a:t>
              </a:r>
              <a:r>
                <a:rPr lang="en-US" altLang="en-US" baseline="-25000"/>
                <a:t>s</a:t>
              </a:r>
              <a:r>
                <a:rPr lang="en-US" altLang="en-US"/>
                <a:t>=520 m/s</a:t>
              </a:r>
            </a:p>
          </p:txBody>
        </p:sp>
      </p:grpSp>
      <p:grpSp>
        <p:nvGrpSpPr>
          <p:cNvPr id="12" name="Group 66"/>
          <p:cNvGrpSpPr>
            <a:grpSpLocks/>
          </p:cNvGrpSpPr>
          <p:nvPr/>
        </p:nvGrpSpPr>
        <p:grpSpPr bwMode="auto">
          <a:xfrm>
            <a:off x="3210719" y="2489200"/>
            <a:ext cx="4995862" cy="1187450"/>
            <a:chOff x="2595" y="1784"/>
            <a:chExt cx="3147" cy="748"/>
          </a:xfrm>
        </p:grpSpPr>
        <p:sp>
          <p:nvSpPr>
            <p:cNvPr id="13" name="Text Box 56"/>
            <p:cNvSpPr txBox="1">
              <a:spLocks noChangeArrowheads="1"/>
            </p:cNvSpPr>
            <p:nvPr/>
          </p:nvSpPr>
          <p:spPr bwMode="auto">
            <a:xfrm>
              <a:off x="4835" y="1784"/>
              <a:ext cx="907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>
                  <a:solidFill>
                    <a:srgbClr val="003399"/>
                  </a:solidFill>
                </a:rPr>
                <a:t>v</a:t>
              </a:r>
              <a:r>
                <a:rPr lang="en-US" altLang="en-US" baseline="-25000">
                  <a:solidFill>
                    <a:srgbClr val="003399"/>
                  </a:solidFill>
                </a:rPr>
                <a:t>g</a:t>
              </a:r>
              <a:r>
                <a:rPr lang="en-US" altLang="en-US">
                  <a:solidFill>
                    <a:srgbClr val="003399"/>
                  </a:solidFill>
                </a:rPr>
                <a:t/>
              </a:r>
              <a:br>
                <a:rPr lang="en-US" altLang="en-US">
                  <a:solidFill>
                    <a:srgbClr val="003399"/>
                  </a:solidFill>
                </a:rPr>
              </a:br>
              <a:r>
                <a:rPr lang="en-US" altLang="en-US">
                  <a:solidFill>
                    <a:srgbClr val="003399"/>
                  </a:solidFill>
                </a:rPr>
                <a:t>T</a:t>
              </a:r>
              <a:r>
                <a:rPr lang="en-US" altLang="en-US" baseline="-25000">
                  <a:solidFill>
                    <a:srgbClr val="003399"/>
                  </a:solidFill>
                </a:rPr>
                <a:t>g</a:t>
              </a:r>
              <a:br>
                <a:rPr lang="en-US" altLang="en-US" baseline="-25000">
                  <a:solidFill>
                    <a:srgbClr val="003399"/>
                  </a:solidFill>
                </a:rPr>
              </a:br>
              <a:r>
                <a:rPr lang="en-US" altLang="en-US" baseline="-25000">
                  <a:solidFill>
                    <a:srgbClr val="003399"/>
                  </a:solidFill>
                </a:rPr>
                <a:t> </a:t>
              </a:r>
              <a:r>
                <a:rPr lang="en-US" altLang="en-US">
                  <a:solidFill>
                    <a:srgbClr val="003399"/>
                  </a:solidFill>
                </a:rPr>
                <a:t>T</a:t>
              </a:r>
              <a:r>
                <a:rPr lang="en-US" altLang="en-US" baseline="-25000">
                  <a:solidFill>
                    <a:srgbClr val="003399"/>
                  </a:solidFill>
                </a:rPr>
                <a:t>og</a:t>
              </a:r>
            </a:p>
          </p:txBody>
        </p:sp>
        <p:sp>
          <p:nvSpPr>
            <p:cNvPr id="14" name="Rectangle 62"/>
            <p:cNvSpPr>
              <a:spLocks noChangeArrowheads="1"/>
            </p:cNvSpPr>
            <p:nvPr/>
          </p:nvSpPr>
          <p:spPr bwMode="auto">
            <a:xfrm>
              <a:off x="2595" y="2233"/>
              <a:ext cx="3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rgbClr val="003399"/>
                  </a:solidFill>
                </a:rPr>
                <a:t>T</a:t>
              </a:r>
              <a:r>
                <a:rPr lang="en-US" altLang="en-US" baseline="-25000">
                  <a:solidFill>
                    <a:srgbClr val="003399"/>
                  </a:solidFill>
                </a:rPr>
                <a:t>oi</a:t>
              </a:r>
            </a:p>
          </p:txBody>
        </p:sp>
        <p:sp>
          <p:nvSpPr>
            <p:cNvPr id="15" name="Line 65"/>
            <p:cNvSpPr>
              <a:spLocks noChangeShapeType="1"/>
            </p:cNvSpPr>
            <p:nvPr/>
          </p:nvSpPr>
          <p:spPr bwMode="auto">
            <a:xfrm flipH="1">
              <a:off x="4917" y="1976"/>
              <a:ext cx="172" cy="0"/>
            </a:xfrm>
            <a:prstGeom prst="line">
              <a:avLst/>
            </a:prstGeom>
            <a:noFill/>
            <a:ln w="9525">
              <a:solidFill>
                <a:srgbClr val="00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9683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Known Shock Speed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476250" y="1505791"/>
            <a:ext cx="8246341" cy="612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/>
          <a:lstStyle>
            <a:lvl1pPr marL="285750" indent="-2857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657350" indent="-514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1907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241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813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6385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957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5529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b="1">
                <a:solidFill>
                  <a:srgbClr val="003399"/>
                </a:solidFill>
              </a:rPr>
              <a:t>Analysis: </a:t>
            </a:r>
            <a:r>
              <a:rPr lang="en-US" altLang="en-US"/>
              <a:t>Transform to stationary shock</a:t>
            </a:r>
            <a:endParaRPr lang="en-US" altLang="en-US" b="1" baseline="-25000"/>
          </a:p>
        </p:txBody>
      </p:sp>
      <p:grpSp>
        <p:nvGrpSpPr>
          <p:cNvPr id="7" name="Group 36"/>
          <p:cNvGrpSpPr>
            <a:grpSpLocks/>
          </p:cNvGrpSpPr>
          <p:nvPr/>
        </p:nvGrpSpPr>
        <p:grpSpPr bwMode="auto">
          <a:xfrm>
            <a:off x="2952751" y="1930213"/>
            <a:ext cx="2965739" cy="1473573"/>
            <a:chOff x="626" y="1057"/>
            <a:chExt cx="2055" cy="1052"/>
          </a:xfrm>
        </p:grpSpPr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1837" y="1057"/>
              <a:ext cx="0" cy="705"/>
            </a:xfrm>
            <a:prstGeom prst="line">
              <a:avLst/>
            </a:prstGeom>
            <a:noFill/>
            <a:ln w="5715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 flipH="1">
              <a:off x="1441" y="1393"/>
              <a:ext cx="39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647" y="1411"/>
              <a:ext cx="907" cy="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900"/>
                <a:t>T</a:t>
              </a:r>
              <a:r>
                <a:rPr lang="en-US" altLang="en-US" sz="1900" baseline="-25000"/>
                <a:t>i</a:t>
              </a:r>
              <a:r>
                <a:rPr lang="en-US" altLang="en-US" sz="1900"/>
                <a:t>=300 K</a:t>
              </a:r>
              <a:br>
                <a:rPr lang="en-US" altLang="en-US" sz="1900"/>
              </a:br>
              <a:r>
                <a:rPr lang="en-US" altLang="en-US" sz="1900"/>
                <a:t>p</a:t>
              </a:r>
              <a:r>
                <a:rPr lang="en-US" altLang="en-US" sz="1900" baseline="-25000"/>
                <a:t>i</a:t>
              </a:r>
              <a:r>
                <a:rPr lang="en-US" altLang="en-US" sz="1900"/>
                <a:t>= 1 atm</a:t>
              </a:r>
              <a:endParaRPr lang="en-US" altLang="en-US" sz="1900" baseline="-25000"/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735" y="1076"/>
              <a:ext cx="1243" cy="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1900"/>
                <a:t>v</a:t>
              </a:r>
              <a:r>
                <a:rPr lang="en-US" altLang="en-US" sz="1900" baseline="-25000"/>
                <a:t>s</a:t>
              </a:r>
              <a:r>
                <a:rPr lang="en-US" altLang="en-US" sz="1900"/>
                <a:t>=520 m/s</a:t>
              </a:r>
            </a:p>
          </p:txBody>
        </p:sp>
        <p:sp>
          <p:nvSpPr>
            <p:cNvPr id="12" name="Text Box 13"/>
            <p:cNvSpPr txBox="1">
              <a:spLocks noChangeArrowheads="1"/>
            </p:cNvSpPr>
            <p:nvPr/>
          </p:nvSpPr>
          <p:spPr bwMode="auto">
            <a:xfrm>
              <a:off x="1774" y="1509"/>
              <a:ext cx="907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>
                  <a:solidFill>
                    <a:srgbClr val="003399"/>
                  </a:solidFill>
                </a:rPr>
                <a:t>T</a:t>
              </a:r>
              <a:r>
                <a:rPr lang="en-US" altLang="en-US" baseline="-25000">
                  <a:solidFill>
                    <a:srgbClr val="003399"/>
                  </a:solidFill>
                </a:rPr>
                <a:t>g</a:t>
              </a:r>
              <a:br>
                <a:rPr lang="en-US" altLang="en-US" baseline="-25000">
                  <a:solidFill>
                    <a:srgbClr val="003399"/>
                  </a:solidFill>
                </a:rPr>
              </a:br>
              <a:r>
                <a:rPr lang="en-US" altLang="en-US" baseline="-25000">
                  <a:solidFill>
                    <a:srgbClr val="003399"/>
                  </a:solidFill>
                </a:rPr>
                <a:t> </a:t>
              </a:r>
              <a:r>
                <a:rPr lang="en-US" altLang="en-US">
                  <a:solidFill>
                    <a:srgbClr val="003399"/>
                  </a:solidFill>
                </a:rPr>
                <a:t>T</a:t>
              </a:r>
              <a:r>
                <a:rPr lang="en-US" altLang="en-US" baseline="-25000">
                  <a:solidFill>
                    <a:srgbClr val="003399"/>
                  </a:solidFill>
                </a:rPr>
                <a:t>og</a:t>
              </a:r>
            </a:p>
          </p:txBody>
        </p:sp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626" y="1845"/>
              <a:ext cx="273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rgbClr val="003399"/>
                  </a:solidFill>
                </a:rPr>
                <a:t>T</a:t>
              </a:r>
              <a:r>
                <a:rPr lang="en-US" altLang="en-US" baseline="-25000">
                  <a:solidFill>
                    <a:srgbClr val="003399"/>
                  </a:solidFill>
                </a:rPr>
                <a:t>oi</a:t>
              </a:r>
            </a:p>
          </p:txBody>
        </p:sp>
        <p:sp>
          <p:nvSpPr>
            <p:cNvPr id="14" name="Line 33"/>
            <p:cNvSpPr>
              <a:spLocks noChangeShapeType="1"/>
            </p:cNvSpPr>
            <p:nvPr/>
          </p:nvSpPr>
          <p:spPr bwMode="auto">
            <a:xfrm flipH="1">
              <a:off x="1958" y="1394"/>
              <a:ext cx="14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34"/>
            <p:cNvSpPr>
              <a:spLocks noChangeArrowheads="1"/>
            </p:cNvSpPr>
            <p:nvPr/>
          </p:nvSpPr>
          <p:spPr bwMode="auto">
            <a:xfrm>
              <a:off x="2090" y="1244"/>
              <a:ext cx="256" cy="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1900"/>
                <a:t>v</a:t>
              </a:r>
              <a:r>
                <a:rPr lang="en-US" altLang="en-US" sz="1900" baseline="-25000"/>
                <a:t>g</a:t>
              </a:r>
              <a:endParaRPr lang="en-US" altLang="en-US" sz="1900"/>
            </a:p>
          </p:txBody>
        </p:sp>
      </p:grpSp>
      <p:grpSp>
        <p:nvGrpSpPr>
          <p:cNvPr id="16" name="Group 51"/>
          <p:cNvGrpSpPr>
            <a:grpSpLocks/>
          </p:cNvGrpSpPr>
          <p:nvPr/>
        </p:nvGrpSpPr>
        <p:grpSpPr bwMode="auto">
          <a:xfrm>
            <a:off x="5401830" y="1906401"/>
            <a:ext cx="3410238" cy="1000125"/>
            <a:chOff x="3743" y="1361"/>
            <a:chExt cx="2363" cy="714"/>
          </a:xfrm>
        </p:grpSpPr>
        <p:sp>
          <p:nvSpPr>
            <p:cNvPr id="17" name="Line 28"/>
            <p:cNvSpPr>
              <a:spLocks noChangeShapeType="1"/>
            </p:cNvSpPr>
            <p:nvPr/>
          </p:nvSpPr>
          <p:spPr bwMode="auto">
            <a:xfrm>
              <a:off x="5281" y="1361"/>
              <a:ext cx="0" cy="714"/>
            </a:xfrm>
            <a:prstGeom prst="line">
              <a:avLst/>
            </a:prstGeom>
            <a:noFill/>
            <a:ln w="5715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" name="Group 48"/>
            <p:cNvGrpSpPr>
              <a:grpSpLocks/>
            </p:cNvGrpSpPr>
            <p:nvPr/>
          </p:nvGrpSpPr>
          <p:grpSpPr bwMode="auto">
            <a:xfrm>
              <a:off x="3743" y="1399"/>
              <a:ext cx="2363" cy="673"/>
              <a:chOff x="3743" y="1399"/>
              <a:chExt cx="2363" cy="673"/>
            </a:xfrm>
          </p:grpSpPr>
          <p:grpSp>
            <p:nvGrpSpPr>
              <p:cNvPr id="19" name="Group 24"/>
              <p:cNvGrpSpPr>
                <a:grpSpLocks/>
              </p:cNvGrpSpPr>
              <p:nvPr/>
            </p:nvGrpSpPr>
            <p:grpSpPr bwMode="auto">
              <a:xfrm>
                <a:off x="3743" y="1690"/>
                <a:ext cx="886" cy="382"/>
                <a:chOff x="2553" y="2634"/>
                <a:chExt cx="886" cy="468"/>
              </a:xfrm>
            </p:grpSpPr>
            <p:sp>
              <p:nvSpPr>
                <p:cNvPr id="26" name="Line 25"/>
                <p:cNvSpPr>
                  <a:spLocks noChangeShapeType="1"/>
                </p:cNvSpPr>
                <p:nvPr/>
              </p:nvSpPr>
              <p:spPr bwMode="auto">
                <a:xfrm>
                  <a:off x="2665" y="2634"/>
                  <a:ext cx="67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2553" y="2779"/>
                  <a:ext cx="886" cy="32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/>
                    <a:t>transform</a:t>
                  </a:r>
                </a:p>
              </p:txBody>
            </p:sp>
          </p:grpSp>
          <p:grpSp>
            <p:nvGrpSpPr>
              <p:cNvPr id="20" name="Group 47"/>
              <p:cNvGrpSpPr>
                <a:grpSpLocks/>
              </p:cNvGrpSpPr>
              <p:nvPr/>
            </p:nvGrpSpPr>
            <p:grpSpPr bwMode="auto">
              <a:xfrm>
                <a:off x="4397" y="1399"/>
                <a:ext cx="1709" cy="609"/>
                <a:chOff x="4397" y="1399"/>
                <a:chExt cx="1709" cy="609"/>
              </a:xfrm>
            </p:grpSpPr>
            <p:sp>
              <p:nvSpPr>
                <p:cNvPr id="21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4397" y="1399"/>
                  <a:ext cx="805" cy="2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sz="2000"/>
                    <a:t>v</a:t>
                  </a:r>
                  <a:r>
                    <a:rPr lang="en-US" altLang="en-US" sz="2000" baseline="-25000"/>
                    <a:t>1</a:t>
                  </a:r>
                  <a:r>
                    <a:rPr lang="en-US" altLang="en-US" sz="2000"/>
                    <a:t>=v</a:t>
                  </a:r>
                  <a:r>
                    <a:rPr lang="en-US" altLang="en-US" sz="2000" baseline="-25000"/>
                    <a:t>s</a:t>
                  </a:r>
                </a:p>
              </p:txBody>
            </p:sp>
            <p:sp>
              <p:nvSpPr>
                <p:cNvPr id="22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5259" y="1408"/>
                  <a:ext cx="847" cy="2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sz="2000"/>
                    <a:t>v</a:t>
                  </a:r>
                  <a:r>
                    <a:rPr lang="en-US" altLang="en-US" sz="2000" baseline="-25000"/>
                    <a:t>2</a:t>
                  </a:r>
                  <a:r>
                    <a:rPr lang="en-US" altLang="en-US" sz="2000"/>
                    <a:t>=v</a:t>
                  </a:r>
                  <a:r>
                    <a:rPr lang="en-US" altLang="en-US" sz="2000" baseline="-25000"/>
                    <a:t>s</a:t>
                  </a:r>
                  <a:r>
                    <a:rPr lang="en-US" altLang="en-US" sz="2000"/>
                    <a:t>-v</a:t>
                  </a:r>
                  <a:r>
                    <a:rPr lang="en-US" altLang="en-US" sz="2000" baseline="-25000"/>
                    <a:t>g</a:t>
                  </a:r>
                </a:p>
              </p:txBody>
            </p:sp>
            <p:sp>
              <p:nvSpPr>
                <p:cNvPr id="23" name="Line 31"/>
                <p:cNvSpPr>
                  <a:spLocks noChangeShapeType="1"/>
                </p:cNvSpPr>
                <p:nvPr/>
              </p:nvSpPr>
              <p:spPr bwMode="auto">
                <a:xfrm>
                  <a:off x="4685" y="1698"/>
                  <a:ext cx="32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" name="Line 32"/>
                <p:cNvSpPr>
                  <a:spLocks noChangeShapeType="1"/>
                </p:cNvSpPr>
                <p:nvPr/>
              </p:nvSpPr>
              <p:spPr bwMode="auto">
                <a:xfrm>
                  <a:off x="5581" y="1698"/>
                  <a:ext cx="10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5078" y="1744"/>
                  <a:ext cx="907" cy="26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>
                      <a:solidFill>
                        <a:srgbClr val="003399"/>
                      </a:solidFill>
                    </a:rPr>
                    <a:t>T</a:t>
                  </a:r>
                  <a:r>
                    <a:rPr lang="en-US" altLang="en-US" baseline="-25000">
                      <a:solidFill>
                        <a:srgbClr val="003399"/>
                      </a:solidFill>
                    </a:rPr>
                    <a:t>2</a:t>
                  </a:r>
                </a:p>
              </p:txBody>
            </p:sp>
          </p:grpSp>
        </p:grpSp>
      </p:grpSp>
      <p:graphicFrame>
        <p:nvGraphicFramePr>
          <p:cNvPr id="28" name="Object 39"/>
          <p:cNvGraphicFramePr>
            <a:graphicFrameLocks noChangeAspect="1"/>
          </p:cNvGraphicFramePr>
          <p:nvPr/>
        </p:nvGraphicFramePr>
        <p:xfrm>
          <a:off x="1532659" y="3773581"/>
          <a:ext cx="4906818" cy="7563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2" name="Equation" r:id="rId3" imgW="3187440" imgH="507960" progId="Equation.3">
                  <p:embed/>
                </p:oleObj>
              </mc:Choice>
              <mc:Fallback>
                <p:oleObj name="Equation" r:id="rId3" imgW="318744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2659" y="3773581"/>
                        <a:ext cx="4906818" cy="7563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40"/>
          <p:cNvSpPr>
            <a:spLocks noChangeArrowheads="1"/>
          </p:cNvSpPr>
          <p:nvPr/>
        </p:nvSpPr>
        <p:spPr bwMode="auto">
          <a:xfrm>
            <a:off x="513773" y="3410791"/>
            <a:ext cx="8246341" cy="612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/>
          <a:lstStyle>
            <a:lvl1pPr marL="285750" indent="-2857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657350" indent="-514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1907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241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813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6385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957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5529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en-US" sz="2300">
                <a:solidFill>
                  <a:srgbClr val="8C2F00"/>
                </a:solidFill>
              </a:rPr>
              <a:t>find M</a:t>
            </a:r>
            <a:r>
              <a:rPr lang="en-US" altLang="en-US" sz="2300" baseline="-25000">
                <a:solidFill>
                  <a:srgbClr val="8C2F00"/>
                </a:solidFill>
              </a:rPr>
              <a:t>1</a:t>
            </a:r>
            <a:r>
              <a:rPr lang="en-US" altLang="en-US" sz="2300"/>
              <a:t> in stationary frame</a:t>
            </a:r>
            <a:endParaRPr lang="en-US" altLang="en-US" b="1" baseline="-25000"/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505114" y="4427725"/>
            <a:ext cx="8246341" cy="612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/>
          <a:lstStyle>
            <a:lvl1pPr marL="285750" indent="-2857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657350" indent="-514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1907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241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813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6385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957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5529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en-US" sz="2300" dirty="0">
                <a:solidFill>
                  <a:srgbClr val="8C2F00"/>
                </a:solidFill>
              </a:rPr>
              <a:t>M</a:t>
            </a:r>
            <a:r>
              <a:rPr lang="en-US" altLang="en-US" sz="2300" baseline="-25000" dirty="0">
                <a:solidFill>
                  <a:srgbClr val="8C2F00"/>
                </a:solidFill>
              </a:rPr>
              <a:t>2</a:t>
            </a:r>
            <a:r>
              <a:rPr lang="en-US" altLang="en-US" dirty="0"/>
              <a:t> from </a:t>
            </a:r>
            <a:r>
              <a:rPr lang="en-US" altLang="en-US" dirty="0" smtClean="0"/>
              <a:t>Table or</a:t>
            </a:r>
            <a:endParaRPr lang="en-US" altLang="en-US" b="1" baseline="-25000" dirty="0"/>
          </a:p>
        </p:txBody>
      </p:sp>
      <p:graphicFrame>
        <p:nvGraphicFramePr>
          <p:cNvPr id="31" name="Object 45"/>
          <p:cNvGraphicFramePr>
            <a:graphicFrameLocks noChangeAspect="1"/>
          </p:cNvGraphicFramePr>
          <p:nvPr/>
        </p:nvGraphicFramePr>
        <p:xfrm>
          <a:off x="1586057" y="4810125"/>
          <a:ext cx="5120409" cy="8964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3" name="Equation" r:id="rId5" imgW="3162240" imgH="571320" progId="Equation.3">
                  <p:embed/>
                </p:oleObj>
              </mc:Choice>
              <mc:Fallback>
                <p:oleObj name="Equation" r:id="rId5" imgW="3162240" imgH="571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6057" y="4810125"/>
                        <a:ext cx="5120409" cy="8964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2987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2" autoUpdateAnimBg="0"/>
      <p:bldP spid="29" grpId="0" autoUpdateAnimBg="0"/>
      <p:bldP spid="3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Known Shock Speed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329542" y="2819400"/>
            <a:ext cx="10668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18656" y="3810000"/>
            <a:ext cx="10668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76250" y="1418945"/>
            <a:ext cx="8246341" cy="612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/>
          <a:lstStyle>
            <a:lvl1pPr marL="285750" indent="-2857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657350" indent="-514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1907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241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813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6385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957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5529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b="1">
                <a:solidFill>
                  <a:srgbClr val="003399"/>
                </a:solidFill>
              </a:rPr>
              <a:t>Analysis (con’t):</a:t>
            </a:r>
            <a:endParaRPr lang="en-US" altLang="en-US" b="1" baseline="-25000"/>
          </a:p>
        </p:txBody>
      </p:sp>
      <p:grpSp>
        <p:nvGrpSpPr>
          <p:cNvPr id="9" name="Group 28"/>
          <p:cNvGrpSpPr>
            <a:grpSpLocks/>
          </p:cNvGrpSpPr>
          <p:nvPr/>
        </p:nvGrpSpPr>
        <p:grpSpPr bwMode="auto">
          <a:xfrm>
            <a:off x="2970068" y="1343305"/>
            <a:ext cx="5771285" cy="1473573"/>
            <a:chOff x="2013" y="1318"/>
            <a:chExt cx="3999" cy="1052"/>
          </a:xfrm>
        </p:grpSpPr>
        <p:grpSp>
          <p:nvGrpSpPr>
            <p:cNvPr id="10" name="Group 5"/>
            <p:cNvGrpSpPr>
              <a:grpSpLocks/>
            </p:cNvGrpSpPr>
            <p:nvPr/>
          </p:nvGrpSpPr>
          <p:grpSpPr bwMode="auto">
            <a:xfrm>
              <a:off x="2013" y="1318"/>
              <a:ext cx="2055" cy="1052"/>
              <a:chOff x="626" y="1057"/>
              <a:chExt cx="2055" cy="1052"/>
            </a:xfrm>
          </p:grpSpPr>
          <p:sp>
            <p:nvSpPr>
              <p:cNvPr id="20" name="Line 6"/>
              <p:cNvSpPr>
                <a:spLocks noChangeShapeType="1"/>
              </p:cNvSpPr>
              <p:nvPr/>
            </p:nvSpPr>
            <p:spPr bwMode="auto">
              <a:xfrm>
                <a:off x="1837" y="1057"/>
                <a:ext cx="0" cy="705"/>
              </a:xfrm>
              <a:prstGeom prst="line">
                <a:avLst/>
              </a:prstGeom>
              <a:noFill/>
              <a:ln w="57150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7"/>
              <p:cNvSpPr>
                <a:spLocks noChangeShapeType="1"/>
              </p:cNvSpPr>
              <p:nvPr/>
            </p:nvSpPr>
            <p:spPr bwMode="auto">
              <a:xfrm flipH="1">
                <a:off x="1441" y="1393"/>
                <a:ext cx="399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Text Box 8"/>
              <p:cNvSpPr txBox="1">
                <a:spLocks noChangeArrowheads="1"/>
              </p:cNvSpPr>
              <p:nvPr/>
            </p:nvSpPr>
            <p:spPr bwMode="auto">
              <a:xfrm>
                <a:off x="647" y="1411"/>
                <a:ext cx="907" cy="4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900"/>
                  <a:t>T</a:t>
                </a:r>
                <a:r>
                  <a:rPr lang="en-US" altLang="en-US" sz="1900" baseline="-25000"/>
                  <a:t>i</a:t>
                </a:r>
                <a:r>
                  <a:rPr lang="en-US" altLang="en-US" sz="1900"/>
                  <a:t>=300 K</a:t>
                </a:r>
                <a:br>
                  <a:rPr lang="en-US" altLang="en-US" sz="1900"/>
                </a:br>
                <a:r>
                  <a:rPr lang="en-US" altLang="en-US" sz="1900"/>
                  <a:t>p</a:t>
                </a:r>
                <a:r>
                  <a:rPr lang="en-US" altLang="en-US" sz="1900" baseline="-25000"/>
                  <a:t>i</a:t>
                </a:r>
                <a:r>
                  <a:rPr lang="en-US" altLang="en-US" sz="1900"/>
                  <a:t>= 1 atm</a:t>
                </a:r>
                <a:endParaRPr lang="en-US" altLang="en-US" sz="1900" baseline="-25000"/>
              </a:p>
            </p:txBody>
          </p:sp>
          <p:sp>
            <p:nvSpPr>
              <p:cNvPr id="23" name="Text Box 9"/>
              <p:cNvSpPr txBox="1">
                <a:spLocks noChangeArrowheads="1"/>
              </p:cNvSpPr>
              <p:nvPr/>
            </p:nvSpPr>
            <p:spPr bwMode="auto">
              <a:xfrm>
                <a:off x="735" y="1076"/>
                <a:ext cx="1243" cy="2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1900"/>
                  <a:t>v</a:t>
                </a:r>
                <a:r>
                  <a:rPr lang="en-US" altLang="en-US" sz="1900" baseline="-25000"/>
                  <a:t>s</a:t>
                </a:r>
                <a:r>
                  <a:rPr lang="en-US" altLang="en-US" sz="1900"/>
                  <a:t>=520 m/s</a:t>
                </a:r>
              </a:p>
            </p:txBody>
          </p:sp>
          <p:sp>
            <p:nvSpPr>
              <p:cNvPr id="24" name="Text Box 10"/>
              <p:cNvSpPr txBox="1">
                <a:spLocks noChangeArrowheads="1"/>
              </p:cNvSpPr>
              <p:nvPr/>
            </p:nvSpPr>
            <p:spPr bwMode="auto">
              <a:xfrm>
                <a:off x="1774" y="1509"/>
                <a:ext cx="907" cy="4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>
                    <a:solidFill>
                      <a:srgbClr val="003399"/>
                    </a:solidFill>
                  </a:rPr>
                  <a:t>T</a:t>
                </a:r>
                <a:r>
                  <a:rPr lang="en-US" altLang="en-US" baseline="-25000">
                    <a:solidFill>
                      <a:srgbClr val="003399"/>
                    </a:solidFill>
                  </a:rPr>
                  <a:t>g</a:t>
                </a:r>
                <a:br>
                  <a:rPr lang="en-US" altLang="en-US" baseline="-25000">
                    <a:solidFill>
                      <a:srgbClr val="003399"/>
                    </a:solidFill>
                  </a:rPr>
                </a:br>
                <a:r>
                  <a:rPr lang="en-US" altLang="en-US" baseline="-25000">
                    <a:solidFill>
                      <a:srgbClr val="003399"/>
                    </a:solidFill>
                  </a:rPr>
                  <a:t> </a:t>
                </a:r>
                <a:r>
                  <a:rPr lang="en-US" altLang="en-US">
                    <a:solidFill>
                      <a:srgbClr val="003399"/>
                    </a:solidFill>
                  </a:rPr>
                  <a:t>T</a:t>
                </a:r>
                <a:r>
                  <a:rPr lang="en-US" altLang="en-US" baseline="-25000">
                    <a:solidFill>
                      <a:srgbClr val="003399"/>
                    </a:solidFill>
                  </a:rPr>
                  <a:t>og</a:t>
                </a:r>
              </a:p>
            </p:txBody>
          </p:sp>
          <p:sp>
            <p:nvSpPr>
              <p:cNvPr id="25" name="Rectangle 11"/>
              <p:cNvSpPr>
                <a:spLocks noChangeArrowheads="1"/>
              </p:cNvSpPr>
              <p:nvPr/>
            </p:nvSpPr>
            <p:spPr bwMode="auto">
              <a:xfrm>
                <a:off x="626" y="1845"/>
                <a:ext cx="273" cy="2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>
                    <a:solidFill>
                      <a:srgbClr val="003399"/>
                    </a:solidFill>
                  </a:rPr>
                  <a:t>T</a:t>
                </a:r>
                <a:r>
                  <a:rPr lang="en-US" altLang="en-US" baseline="-25000">
                    <a:solidFill>
                      <a:srgbClr val="003399"/>
                    </a:solidFill>
                  </a:rPr>
                  <a:t>oi</a:t>
                </a:r>
              </a:p>
            </p:txBody>
          </p:sp>
          <p:sp>
            <p:nvSpPr>
              <p:cNvPr id="26" name="Line 12"/>
              <p:cNvSpPr>
                <a:spLocks noChangeShapeType="1"/>
              </p:cNvSpPr>
              <p:nvPr/>
            </p:nvSpPr>
            <p:spPr bwMode="auto">
              <a:xfrm flipH="1">
                <a:off x="1958" y="1394"/>
                <a:ext cx="14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Rectangle 13"/>
              <p:cNvSpPr>
                <a:spLocks noChangeArrowheads="1"/>
              </p:cNvSpPr>
              <p:nvPr/>
            </p:nvSpPr>
            <p:spPr bwMode="auto">
              <a:xfrm>
                <a:off x="2090" y="1244"/>
                <a:ext cx="256" cy="2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altLang="en-US" sz="1900"/>
                  <a:t>v</a:t>
                </a:r>
                <a:r>
                  <a:rPr lang="en-US" altLang="en-US" sz="1900" baseline="-25000"/>
                  <a:t>g</a:t>
                </a:r>
                <a:endParaRPr lang="en-US" altLang="en-US" sz="1900"/>
              </a:p>
            </p:txBody>
          </p:sp>
        </p:grpSp>
        <p:grpSp>
          <p:nvGrpSpPr>
            <p:cNvPr id="11" name="Group 15"/>
            <p:cNvGrpSpPr>
              <a:grpSpLocks/>
            </p:cNvGrpSpPr>
            <p:nvPr/>
          </p:nvGrpSpPr>
          <p:grpSpPr bwMode="auto">
            <a:xfrm>
              <a:off x="3802" y="1658"/>
              <a:ext cx="886" cy="382"/>
              <a:chOff x="2553" y="2634"/>
              <a:chExt cx="886" cy="468"/>
            </a:xfrm>
          </p:grpSpPr>
          <p:sp>
            <p:nvSpPr>
              <p:cNvPr id="18" name="Line 16"/>
              <p:cNvSpPr>
                <a:spLocks noChangeShapeType="1"/>
              </p:cNvSpPr>
              <p:nvPr/>
            </p:nvSpPr>
            <p:spPr bwMode="auto">
              <a:xfrm>
                <a:off x="2665" y="2634"/>
                <a:ext cx="67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Text Box 17"/>
              <p:cNvSpPr txBox="1">
                <a:spLocks noChangeArrowheads="1"/>
              </p:cNvSpPr>
              <p:nvPr/>
            </p:nvSpPr>
            <p:spPr bwMode="auto">
              <a:xfrm>
                <a:off x="2553" y="2779"/>
                <a:ext cx="886" cy="3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transform</a:t>
                </a:r>
              </a:p>
            </p:txBody>
          </p:sp>
        </p:grpSp>
        <p:sp>
          <p:nvSpPr>
            <p:cNvPr id="12" name="Line 18"/>
            <p:cNvSpPr>
              <a:spLocks noChangeShapeType="1"/>
            </p:cNvSpPr>
            <p:nvPr/>
          </p:nvSpPr>
          <p:spPr bwMode="auto">
            <a:xfrm>
              <a:off x="5187" y="1329"/>
              <a:ext cx="0" cy="714"/>
            </a:xfrm>
            <a:prstGeom prst="line">
              <a:avLst/>
            </a:prstGeom>
            <a:noFill/>
            <a:ln w="5715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 Box 19"/>
            <p:cNvSpPr txBox="1">
              <a:spLocks noChangeArrowheads="1"/>
            </p:cNvSpPr>
            <p:nvPr/>
          </p:nvSpPr>
          <p:spPr bwMode="auto">
            <a:xfrm>
              <a:off x="4456" y="1367"/>
              <a:ext cx="805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000"/>
                <a:t>v</a:t>
              </a:r>
              <a:r>
                <a:rPr lang="en-US" altLang="en-US" sz="2000" baseline="-25000"/>
                <a:t>1</a:t>
              </a:r>
              <a:r>
                <a:rPr lang="en-US" altLang="en-US" sz="2000"/>
                <a:t>=v</a:t>
              </a:r>
              <a:r>
                <a:rPr lang="en-US" altLang="en-US" sz="2000" baseline="-25000"/>
                <a:t>s</a:t>
              </a:r>
            </a:p>
          </p:txBody>
        </p:sp>
        <p:sp>
          <p:nvSpPr>
            <p:cNvPr id="14" name="Text Box 20"/>
            <p:cNvSpPr txBox="1">
              <a:spLocks noChangeArrowheads="1"/>
            </p:cNvSpPr>
            <p:nvPr/>
          </p:nvSpPr>
          <p:spPr bwMode="auto">
            <a:xfrm>
              <a:off x="5165" y="1376"/>
              <a:ext cx="847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000"/>
                <a:t>v</a:t>
              </a:r>
              <a:r>
                <a:rPr lang="en-US" altLang="en-US" sz="2000" baseline="-25000"/>
                <a:t>2</a:t>
              </a:r>
              <a:r>
                <a:rPr lang="en-US" altLang="en-US" sz="2000"/>
                <a:t>=v</a:t>
              </a:r>
              <a:r>
                <a:rPr lang="en-US" altLang="en-US" sz="2000" baseline="-25000"/>
                <a:t>s</a:t>
              </a:r>
              <a:r>
                <a:rPr lang="en-US" altLang="en-US" sz="2000"/>
                <a:t>-v</a:t>
              </a:r>
              <a:r>
                <a:rPr lang="en-US" altLang="en-US" sz="2000" baseline="-25000"/>
                <a:t>g</a:t>
              </a:r>
            </a:p>
          </p:txBody>
        </p:sp>
        <p:sp>
          <p:nvSpPr>
            <p:cNvPr id="15" name="Line 21"/>
            <p:cNvSpPr>
              <a:spLocks noChangeShapeType="1"/>
            </p:cNvSpPr>
            <p:nvPr/>
          </p:nvSpPr>
          <p:spPr bwMode="auto">
            <a:xfrm>
              <a:off x="4744" y="1666"/>
              <a:ext cx="3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22"/>
            <p:cNvSpPr>
              <a:spLocks noChangeShapeType="1"/>
            </p:cNvSpPr>
            <p:nvPr/>
          </p:nvSpPr>
          <p:spPr bwMode="auto">
            <a:xfrm>
              <a:off x="5487" y="1666"/>
              <a:ext cx="10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 Box 23"/>
            <p:cNvSpPr txBox="1">
              <a:spLocks noChangeArrowheads="1"/>
            </p:cNvSpPr>
            <p:nvPr/>
          </p:nvSpPr>
          <p:spPr bwMode="auto">
            <a:xfrm>
              <a:off x="4984" y="1712"/>
              <a:ext cx="907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>
                  <a:solidFill>
                    <a:srgbClr val="003399"/>
                  </a:solidFill>
                </a:rPr>
                <a:t>T</a:t>
              </a:r>
              <a:r>
                <a:rPr lang="en-US" altLang="en-US" baseline="-25000">
                  <a:solidFill>
                    <a:srgbClr val="003399"/>
                  </a:solidFill>
                </a:rPr>
                <a:t>2</a:t>
              </a:r>
            </a:p>
          </p:txBody>
        </p:sp>
      </p:grp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409864" y="2781859"/>
            <a:ext cx="8246341" cy="612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/>
          <a:lstStyle>
            <a:lvl1pPr marL="285750" indent="-2857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657350" indent="-514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1907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241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813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6385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957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5529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en-US" sz="2300" dirty="0">
                <a:solidFill>
                  <a:srgbClr val="8C2F00"/>
                </a:solidFill>
              </a:rPr>
              <a:t>T</a:t>
            </a:r>
            <a:r>
              <a:rPr lang="en-US" altLang="en-US" sz="2300" baseline="-25000" dirty="0">
                <a:solidFill>
                  <a:srgbClr val="8C2F00"/>
                </a:solidFill>
              </a:rPr>
              <a:t>2 </a:t>
            </a:r>
            <a:r>
              <a:rPr lang="en-US" altLang="en-US" dirty="0"/>
              <a:t>from </a:t>
            </a:r>
            <a:r>
              <a:rPr lang="en-US" altLang="en-US" dirty="0"/>
              <a:t>Table or</a:t>
            </a:r>
            <a:endParaRPr lang="en-US" altLang="en-US" b="1" baseline="-25000" dirty="0"/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401205" y="3786187"/>
            <a:ext cx="8246341" cy="732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/>
          <a:lstStyle>
            <a:lvl1pPr marL="285750" indent="-2857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657350" indent="-514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1907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241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813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6385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957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5529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en-US" sz="2300" dirty="0">
                <a:solidFill>
                  <a:srgbClr val="8C2F00"/>
                </a:solidFill>
              </a:rPr>
              <a:t>v</a:t>
            </a:r>
            <a:r>
              <a:rPr lang="en-US" altLang="en-US" sz="2300" baseline="-25000" dirty="0">
                <a:solidFill>
                  <a:srgbClr val="8C2F00"/>
                </a:solidFill>
              </a:rPr>
              <a:t>g</a:t>
            </a:r>
            <a:r>
              <a:rPr lang="en-US" altLang="en-US" dirty="0"/>
              <a:t> from </a:t>
            </a:r>
            <a:r>
              <a:rPr lang="en-US" altLang="en-US" dirty="0"/>
              <a:t>Table or</a:t>
            </a:r>
            <a:endParaRPr lang="en-US" altLang="en-US" b="1" baseline="-25000" dirty="0"/>
          </a:p>
          <a:p>
            <a:pPr lvl="1">
              <a:spcBef>
                <a:spcPct val="20000"/>
              </a:spcBef>
              <a:buFontTx/>
              <a:buChar char="–"/>
            </a:pPr>
            <a:endParaRPr lang="en-US" altLang="en-US" b="1" baseline="-25000" dirty="0"/>
          </a:p>
        </p:txBody>
      </p:sp>
      <p:grpSp>
        <p:nvGrpSpPr>
          <p:cNvPr id="30" name="Group 41"/>
          <p:cNvGrpSpPr>
            <a:grpSpLocks/>
          </p:cNvGrpSpPr>
          <p:nvPr/>
        </p:nvGrpSpPr>
        <p:grpSpPr bwMode="auto">
          <a:xfrm>
            <a:off x="1311853" y="3109632"/>
            <a:ext cx="6862329" cy="784412"/>
            <a:chOff x="909" y="2336"/>
            <a:chExt cx="4755" cy="560"/>
          </a:xfrm>
        </p:grpSpPr>
        <p:sp>
          <p:nvSpPr>
            <p:cNvPr id="31" name="Rectangle 33"/>
            <p:cNvSpPr>
              <a:spLocks noChangeArrowheads="1"/>
            </p:cNvSpPr>
            <p:nvPr/>
          </p:nvSpPr>
          <p:spPr bwMode="auto">
            <a:xfrm>
              <a:off x="5175" y="2467"/>
              <a:ext cx="438" cy="301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32" name="Object 29"/>
            <p:cNvGraphicFramePr>
              <a:graphicFrameLocks noChangeAspect="1"/>
            </p:cNvGraphicFramePr>
            <p:nvPr/>
          </p:nvGraphicFramePr>
          <p:xfrm>
            <a:off x="909" y="2336"/>
            <a:ext cx="4755" cy="5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30" name="Equation" r:id="rId3" imgW="4216320" imgH="495000" progId="Equation.3">
                    <p:embed/>
                  </p:oleObj>
                </mc:Choice>
                <mc:Fallback>
                  <p:oleObj name="Equation" r:id="rId3" imgW="4216320" imgH="4950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09" y="2336"/>
                          <a:ext cx="4755" cy="5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66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3" name="Group 42"/>
          <p:cNvGrpSpPr>
            <a:grpSpLocks/>
          </p:cNvGrpSpPr>
          <p:nvPr/>
        </p:nvGrpSpPr>
        <p:grpSpPr bwMode="auto">
          <a:xfrm>
            <a:off x="1350819" y="4084544"/>
            <a:ext cx="6365875" cy="904875"/>
            <a:chOff x="936" y="3032"/>
            <a:chExt cx="4411" cy="646"/>
          </a:xfrm>
        </p:grpSpPr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4730" y="3225"/>
              <a:ext cx="610" cy="301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35" name="Object 30"/>
            <p:cNvGraphicFramePr>
              <a:graphicFrameLocks noChangeAspect="1"/>
            </p:cNvGraphicFramePr>
            <p:nvPr/>
          </p:nvGraphicFramePr>
          <p:xfrm>
            <a:off x="936" y="3032"/>
            <a:ext cx="4411" cy="6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31" name="Equation" r:id="rId5" imgW="3911400" imgH="571320" progId="Equation.3">
                    <p:embed/>
                  </p:oleObj>
                </mc:Choice>
                <mc:Fallback>
                  <p:oleObj name="Equation" r:id="rId5" imgW="3911400" imgH="57132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6" y="3032"/>
                          <a:ext cx="4411" cy="6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66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6" name="Rectangle 31"/>
          <p:cNvSpPr>
            <a:spLocks noChangeArrowheads="1"/>
          </p:cNvSpPr>
          <p:nvPr/>
        </p:nvSpPr>
        <p:spPr bwMode="auto">
          <a:xfrm>
            <a:off x="428626" y="4745691"/>
            <a:ext cx="8246341" cy="732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/>
          <a:lstStyle>
            <a:lvl1pPr marL="285750" indent="-2857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657350" indent="-514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1907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241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813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6385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957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5529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en-US" sz="2300">
                <a:solidFill>
                  <a:srgbClr val="8C2F00"/>
                </a:solidFill>
              </a:rPr>
              <a:t>T</a:t>
            </a:r>
            <a:r>
              <a:rPr lang="en-US" altLang="en-US" sz="2300" baseline="-25000">
                <a:solidFill>
                  <a:srgbClr val="8C2F00"/>
                </a:solidFill>
              </a:rPr>
              <a:t>oi</a:t>
            </a:r>
            <a:r>
              <a:rPr lang="en-US" altLang="en-US"/>
              <a:t>, </a:t>
            </a:r>
            <a:r>
              <a:rPr lang="en-US" altLang="en-US" sz="2300">
                <a:solidFill>
                  <a:srgbClr val="8C2F00"/>
                </a:solidFill>
              </a:rPr>
              <a:t>T</a:t>
            </a:r>
            <a:r>
              <a:rPr lang="en-US" altLang="en-US" sz="2300" baseline="-25000">
                <a:solidFill>
                  <a:srgbClr val="8C2F00"/>
                </a:solidFill>
              </a:rPr>
              <a:t>og</a:t>
            </a:r>
            <a:endParaRPr lang="en-US" altLang="en-US"/>
          </a:p>
        </p:txBody>
      </p:sp>
      <p:grpSp>
        <p:nvGrpSpPr>
          <p:cNvPr id="37" name="Group 50"/>
          <p:cNvGrpSpPr>
            <a:grpSpLocks/>
          </p:cNvGrpSpPr>
          <p:nvPr/>
        </p:nvGrpSpPr>
        <p:grpSpPr bwMode="auto">
          <a:xfrm>
            <a:off x="4382944" y="4983816"/>
            <a:ext cx="4237182" cy="844644"/>
            <a:chOff x="3037" y="3674"/>
            <a:chExt cx="2936" cy="603"/>
          </a:xfrm>
        </p:grpSpPr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5488" y="3863"/>
              <a:ext cx="473" cy="301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39" name="Object 32"/>
            <p:cNvGraphicFramePr>
              <a:graphicFrameLocks noChangeAspect="1"/>
            </p:cNvGraphicFramePr>
            <p:nvPr/>
          </p:nvGraphicFramePr>
          <p:xfrm>
            <a:off x="3037" y="3674"/>
            <a:ext cx="2936" cy="6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32" name="Equation" r:id="rId7" imgW="2603160" imgH="533160" progId="Equation.3">
                    <p:embed/>
                  </p:oleObj>
                </mc:Choice>
                <mc:Fallback>
                  <p:oleObj name="Equation" r:id="rId7" imgW="2603160" imgH="53316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37" y="3674"/>
                          <a:ext cx="2936" cy="6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66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0" name="Group 46"/>
          <p:cNvGrpSpPr>
            <a:grpSpLocks/>
          </p:cNvGrpSpPr>
          <p:nvPr/>
        </p:nvGrpSpPr>
        <p:grpSpPr bwMode="auto">
          <a:xfrm>
            <a:off x="4270376" y="5665970"/>
            <a:ext cx="4229965" cy="444032"/>
            <a:chOff x="2959" y="4161"/>
            <a:chExt cx="2931" cy="317"/>
          </a:xfrm>
        </p:grpSpPr>
        <p:sp>
          <p:nvSpPr>
            <p:cNvPr id="41" name="Text Box 37"/>
            <p:cNvSpPr txBox="1">
              <a:spLocks noChangeArrowheads="1"/>
            </p:cNvSpPr>
            <p:nvPr/>
          </p:nvSpPr>
          <p:spPr bwMode="auto">
            <a:xfrm>
              <a:off x="2959" y="4214"/>
              <a:ext cx="2931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rgbClr val="8C2F00"/>
                  </a:solidFill>
                </a:rPr>
                <a:t>T</a:t>
              </a:r>
              <a:r>
                <a:rPr lang="en-US" altLang="en-US" b="1" baseline="-25000">
                  <a:solidFill>
                    <a:srgbClr val="8C2F00"/>
                  </a:solidFill>
                </a:rPr>
                <a:t>o</a:t>
              </a:r>
              <a:r>
                <a:rPr lang="en-US" altLang="en-US" b="1">
                  <a:solidFill>
                    <a:srgbClr val="8C2F00"/>
                  </a:solidFill>
                </a:rPr>
                <a:t> not same for moving shock</a:t>
              </a:r>
            </a:p>
          </p:txBody>
        </p:sp>
        <p:sp>
          <p:nvSpPr>
            <p:cNvPr id="42" name="Line 38"/>
            <p:cNvSpPr>
              <a:spLocks noChangeShapeType="1"/>
            </p:cNvSpPr>
            <p:nvPr/>
          </p:nvSpPr>
          <p:spPr bwMode="auto">
            <a:xfrm flipH="1" flipV="1">
              <a:off x="2983" y="4161"/>
              <a:ext cx="198" cy="146"/>
            </a:xfrm>
            <a:prstGeom prst="line">
              <a:avLst/>
            </a:prstGeom>
            <a:noFill/>
            <a:ln w="19050">
              <a:solidFill>
                <a:srgbClr val="8C2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39"/>
            <p:cNvSpPr>
              <a:spLocks noChangeShapeType="1"/>
            </p:cNvSpPr>
            <p:nvPr/>
          </p:nvSpPr>
          <p:spPr bwMode="auto">
            <a:xfrm flipV="1">
              <a:off x="5433" y="4161"/>
              <a:ext cx="112" cy="129"/>
            </a:xfrm>
            <a:prstGeom prst="line">
              <a:avLst/>
            </a:prstGeom>
            <a:noFill/>
            <a:ln w="19050">
              <a:solidFill>
                <a:srgbClr val="8C2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" name="Group 49"/>
          <p:cNvGrpSpPr>
            <a:grpSpLocks/>
          </p:cNvGrpSpPr>
          <p:nvPr/>
        </p:nvGrpSpPr>
        <p:grpSpPr bwMode="auto">
          <a:xfrm>
            <a:off x="1384012" y="4990820"/>
            <a:ext cx="3037897" cy="904875"/>
            <a:chOff x="959" y="3679"/>
            <a:chExt cx="2105" cy="646"/>
          </a:xfrm>
        </p:grpSpPr>
        <p:sp>
          <p:nvSpPr>
            <p:cNvPr id="45" name="Rectangle 35"/>
            <p:cNvSpPr>
              <a:spLocks noChangeArrowheads="1"/>
            </p:cNvSpPr>
            <p:nvPr/>
          </p:nvSpPr>
          <p:spPr bwMode="auto">
            <a:xfrm>
              <a:off x="2513" y="3852"/>
              <a:ext cx="473" cy="301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46" name="Object 48"/>
            <p:cNvGraphicFramePr>
              <a:graphicFrameLocks noChangeAspect="1"/>
            </p:cNvGraphicFramePr>
            <p:nvPr/>
          </p:nvGraphicFramePr>
          <p:xfrm>
            <a:off x="959" y="3679"/>
            <a:ext cx="2105" cy="6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33" name="Equation" r:id="rId9" imgW="1866600" imgH="571320" progId="Equation.3">
                    <p:embed/>
                  </p:oleObj>
                </mc:Choice>
                <mc:Fallback>
                  <p:oleObj name="Equation" r:id="rId9" imgW="1866600" imgH="57132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59" y="3679"/>
                          <a:ext cx="2105" cy="6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66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66393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utoUpdateAnimBg="0"/>
      <p:bldP spid="29" grpId="0" autoUpdateAnimBg="0"/>
      <p:bldP spid="36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Example: Known </a:t>
            </a:r>
            <a:r>
              <a:rPr lang="en-US" sz="3200" dirty="0" err="1" smtClean="0"/>
              <a:t>Postshock</a:t>
            </a:r>
            <a:r>
              <a:rPr lang="en-US" sz="3200" dirty="0" smtClean="0"/>
              <a:t> Pressure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43000"/>
            <a:ext cx="7010400" cy="521335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Given: supersonic projectile (or equivalently piston) pushing gas ahead in tube filled with </a:t>
            </a:r>
            <a:r>
              <a:rPr lang="en-US" sz="2800" dirty="0" smtClean="0">
                <a:solidFill>
                  <a:srgbClr val="FF0000"/>
                </a:solidFill>
              </a:rPr>
              <a:t>initially still air</a:t>
            </a:r>
          </a:p>
          <a:p>
            <a:pPr lvl="1"/>
            <a:r>
              <a:rPr lang="en-US" sz="2400" dirty="0" smtClean="0"/>
              <a:t>Leading shock produced</a:t>
            </a:r>
          </a:p>
          <a:p>
            <a:pPr lvl="1"/>
            <a:r>
              <a:rPr lang="en-US" sz="2400" dirty="0" smtClean="0"/>
              <a:t>P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measured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r>
              <a:rPr lang="en-US" sz="2800" dirty="0" smtClean="0"/>
              <a:t>Find: in lab ref. frame</a:t>
            </a:r>
          </a:p>
          <a:p>
            <a:pPr lvl="1"/>
            <a:r>
              <a:rPr lang="en-US" sz="2400" dirty="0" smtClean="0"/>
              <a:t>Shock speed (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s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Projectile speed (</a:t>
            </a:r>
            <a:r>
              <a:rPr lang="en-US" sz="2400" i="1" dirty="0" err="1" smtClean="0"/>
              <a:t>v</a:t>
            </a:r>
            <a:r>
              <a:rPr lang="en-US" sz="2400" i="1" baseline="-25000" dirty="0" err="1" smtClean="0"/>
              <a:t>p</a:t>
            </a:r>
            <a:r>
              <a:rPr lang="en-US" sz="2400" dirty="0" smtClean="0"/>
              <a:t>)</a:t>
            </a:r>
          </a:p>
          <a:p>
            <a:r>
              <a:rPr lang="en-US" sz="2800" dirty="0" smtClean="0"/>
              <a:t>Assume: Air TPG/CPG with </a:t>
            </a:r>
            <a:r>
              <a:rPr lang="en-US" sz="2800" dirty="0" smtClean="0">
                <a:latin typeface="Symbol" panose="05050102010706020507" pitchFamily="18" charset="2"/>
              </a:rPr>
              <a:t>g</a:t>
            </a:r>
            <a:r>
              <a:rPr lang="en-US" sz="2800" dirty="0" smtClean="0"/>
              <a:t>=1.4</a:t>
            </a:r>
            <a:endParaRPr lang="en-US" sz="2800" dirty="0"/>
          </a:p>
          <a:p>
            <a:endParaRPr lang="en-US" sz="2800" dirty="0"/>
          </a:p>
        </p:txBody>
      </p:sp>
      <p:grpSp>
        <p:nvGrpSpPr>
          <p:cNvPr id="6" name="Group 42"/>
          <p:cNvGrpSpPr>
            <a:grpSpLocks/>
          </p:cNvGrpSpPr>
          <p:nvPr/>
        </p:nvGrpSpPr>
        <p:grpSpPr bwMode="auto">
          <a:xfrm>
            <a:off x="2943225" y="2894013"/>
            <a:ext cx="5986463" cy="1352550"/>
            <a:chOff x="2122" y="1758"/>
            <a:chExt cx="3771" cy="852"/>
          </a:xfrm>
        </p:grpSpPr>
        <p:sp>
          <p:nvSpPr>
            <p:cNvPr id="7" name="Text Box 13"/>
            <p:cNvSpPr txBox="1">
              <a:spLocks noChangeArrowheads="1"/>
            </p:cNvSpPr>
            <p:nvPr/>
          </p:nvSpPr>
          <p:spPr bwMode="auto">
            <a:xfrm>
              <a:off x="4139" y="1846"/>
              <a:ext cx="65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rgbClr val="8C2F00"/>
                  </a:solidFill>
                </a:rPr>
                <a:t>    </a:t>
              </a:r>
              <a:r>
                <a:rPr lang="en-US" altLang="en-US"/>
                <a:t>v</a:t>
              </a:r>
              <a:r>
                <a:rPr lang="en-US" altLang="en-US" baseline="-25000"/>
                <a:t>p</a:t>
              </a:r>
              <a:endParaRPr lang="en-US" altLang="en-US" baseline="-25000">
                <a:solidFill>
                  <a:srgbClr val="003399"/>
                </a:solidFill>
              </a:endParaRPr>
            </a:p>
          </p:txBody>
        </p:sp>
        <p:grpSp>
          <p:nvGrpSpPr>
            <p:cNvPr id="8" name="Group 38"/>
            <p:cNvGrpSpPr>
              <a:grpSpLocks/>
            </p:cNvGrpSpPr>
            <p:nvPr/>
          </p:nvGrpSpPr>
          <p:grpSpPr bwMode="auto">
            <a:xfrm>
              <a:off x="2122" y="1758"/>
              <a:ext cx="3771" cy="852"/>
              <a:chOff x="2122" y="1758"/>
              <a:chExt cx="3771" cy="852"/>
            </a:xfrm>
          </p:grpSpPr>
          <p:sp>
            <p:nvSpPr>
              <p:cNvPr id="9" name="Text Box 7"/>
              <p:cNvSpPr txBox="1">
                <a:spLocks noChangeArrowheads="1"/>
              </p:cNvSpPr>
              <p:nvPr/>
            </p:nvSpPr>
            <p:spPr bwMode="auto">
              <a:xfrm>
                <a:off x="2122" y="1823"/>
                <a:ext cx="1207" cy="7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/>
                  <a:t>T</a:t>
                </a:r>
                <a:r>
                  <a:rPr lang="en-US" altLang="en-US" baseline="-25000"/>
                  <a:t>1</a:t>
                </a:r>
                <a:r>
                  <a:rPr lang="en-US" altLang="en-US"/>
                  <a:t>=294 K</a:t>
                </a:r>
                <a:br>
                  <a:rPr lang="en-US" altLang="en-US"/>
                </a:br>
                <a:r>
                  <a:rPr lang="en-US" altLang="en-US"/>
                  <a:t>p</a:t>
                </a:r>
                <a:r>
                  <a:rPr lang="en-US" altLang="en-US" baseline="-25000"/>
                  <a:t>1</a:t>
                </a:r>
                <a:r>
                  <a:rPr lang="en-US" altLang="en-US"/>
                  <a:t>= 101.3 kPa</a:t>
                </a:r>
                <a:br>
                  <a:rPr lang="en-US" altLang="en-US"/>
                </a:br>
                <a:r>
                  <a:rPr lang="en-US" altLang="en-US"/>
                  <a:t>v</a:t>
                </a:r>
                <a:r>
                  <a:rPr lang="en-US" altLang="en-US" baseline="-25000"/>
                  <a:t>i</a:t>
                </a:r>
                <a:r>
                  <a:rPr lang="en-US" altLang="en-US"/>
                  <a:t>=0</a:t>
                </a:r>
                <a:endParaRPr lang="en-US" altLang="en-US" baseline="-25000"/>
              </a:p>
            </p:txBody>
          </p:sp>
          <p:sp>
            <p:nvSpPr>
              <p:cNvPr id="10" name="Line 15"/>
              <p:cNvSpPr>
                <a:spLocks noChangeShapeType="1"/>
              </p:cNvSpPr>
              <p:nvPr/>
            </p:nvSpPr>
            <p:spPr bwMode="auto">
              <a:xfrm flipH="1">
                <a:off x="4568" y="2179"/>
                <a:ext cx="1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AutoShape 25"/>
              <p:cNvSpPr>
                <a:spLocks noChangeArrowheads="1"/>
              </p:cNvSpPr>
              <p:nvPr/>
            </p:nvSpPr>
            <p:spPr bwMode="auto">
              <a:xfrm>
                <a:off x="4747" y="1766"/>
                <a:ext cx="809" cy="825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" name="Group 36"/>
              <p:cNvGrpSpPr>
                <a:grpSpLocks/>
              </p:cNvGrpSpPr>
              <p:nvPr/>
            </p:nvGrpSpPr>
            <p:grpSpPr bwMode="auto">
              <a:xfrm>
                <a:off x="2162" y="1758"/>
                <a:ext cx="3731" cy="852"/>
                <a:chOff x="1792" y="1758"/>
                <a:chExt cx="4101" cy="852"/>
              </a:xfrm>
            </p:grpSpPr>
            <p:sp>
              <p:nvSpPr>
                <p:cNvPr id="13" name="Line 26"/>
                <p:cNvSpPr>
                  <a:spLocks noChangeShapeType="1"/>
                </p:cNvSpPr>
                <p:nvPr/>
              </p:nvSpPr>
              <p:spPr bwMode="auto">
                <a:xfrm>
                  <a:off x="1792" y="1758"/>
                  <a:ext cx="4101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" name="Line 27"/>
                <p:cNvSpPr>
                  <a:spLocks noChangeShapeType="1"/>
                </p:cNvSpPr>
                <p:nvPr/>
              </p:nvSpPr>
              <p:spPr bwMode="auto">
                <a:xfrm>
                  <a:off x="1792" y="2610"/>
                  <a:ext cx="4101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6467475" y="4179888"/>
            <a:ext cx="2036763" cy="522288"/>
            <a:chOff x="4342" y="2568"/>
            <a:chExt cx="1283" cy="329"/>
          </a:xfrm>
        </p:grpSpPr>
        <p:grpSp>
          <p:nvGrpSpPr>
            <p:cNvPr id="16" name="Group 33"/>
            <p:cNvGrpSpPr>
              <a:grpSpLocks/>
            </p:cNvGrpSpPr>
            <p:nvPr/>
          </p:nvGrpSpPr>
          <p:grpSpPr bwMode="auto">
            <a:xfrm>
              <a:off x="4342" y="2568"/>
              <a:ext cx="290" cy="255"/>
              <a:chOff x="4481" y="2295"/>
              <a:chExt cx="290" cy="255"/>
            </a:xfrm>
          </p:grpSpPr>
          <p:sp>
            <p:nvSpPr>
              <p:cNvPr id="18" name="Freeform 30"/>
              <p:cNvSpPr>
                <a:spLocks/>
              </p:cNvSpPr>
              <p:nvPr/>
            </p:nvSpPr>
            <p:spPr bwMode="auto">
              <a:xfrm>
                <a:off x="4481" y="2295"/>
                <a:ext cx="290" cy="255"/>
              </a:xfrm>
              <a:custGeom>
                <a:avLst/>
                <a:gdLst>
                  <a:gd name="T0" fmla="*/ 7 w 290"/>
                  <a:gd name="T1" fmla="*/ 0 h 255"/>
                  <a:gd name="T2" fmla="*/ 7 w 290"/>
                  <a:gd name="T3" fmla="*/ 147 h 255"/>
                  <a:gd name="T4" fmla="*/ 50 w 290"/>
                  <a:gd name="T5" fmla="*/ 222 h 255"/>
                  <a:gd name="T6" fmla="*/ 99 w 290"/>
                  <a:gd name="T7" fmla="*/ 250 h 255"/>
                  <a:gd name="T8" fmla="*/ 290 w 290"/>
                  <a:gd name="T9" fmla="*/ 250 h 2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0" h="255">
                    <a:moveTo>
                      <a:pt x="7" y="0"/>
                    </a:moveTo>
                    <a:cubicBezTo>
                      <a:pt x="3" y="55"/>
                      <a:pt x="0" y="110"/>
                      <a:pt x="7" y="147"/>
                    </a:cubicBezTo>
                    <a:cubicBezTo>
                      <a:pt x="14" y="184"/>
                      <a:pt x="35" y="205"/>
                      <a:pt x="50" y="222"/>
                    </a:cubicBezTo>
                    <a:cubicBezTo>
                      <a:pt x="65" y="239"/>
                      <a:pt x="59" y="245"/>
                      <a:pt x="99" y="250"/>
                    </a:cubicBezTo>
                    <a:cubicBezTo>
                      <a:pt x="139" y="255"/>
                      <a:pt x="214" y="252"/>
                      <a:pt x="290" y="250"/>
                    </a:cubicBez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32"/>
              <p:cNvSpPr>
                <a:spLocks/>
              </p:cNvSpPr>
              <p:nvPr/>
            </p:nvSpPr>
            <p:spPr bwMode="auto">
              <a:xfrm>
                <a:off x="4546" y="2295"/>
                <a:ext cx="217" cy="180"/>
              </a:xfrm>
              <a:custGeom>
                <a:avLst/>
                <a:gdLst>
                  <a:gd name="T0" fmla="*/ 2 w 217"/>
                  <a:gd name="T1" fmla="*/ 0 h 180"/>
                  <a:gd name="T2" fmla="*/ 10 w 217"/>
                  <a:gd name="T3" fmla="*/ 121 h 180"/>
                  <a:gd name="T4" fmla="*/ 63 w 217"/>
                  <a:gd name="T5" fmla="*/ 172 h 180"/>
                  <a:gd name="T6" fmla="*/ 217 w 217"/>
                  <a:gd name="T7" fmla="*/ 172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7" h="180">
                    <a:moveTo>
                      <a:pt x="2" y="0"/>
                    </a:moveTo>
                    <a:cubicBezTo>
                      <a:pt x="1" y="46"/>
                      <a:pt x="0" y="92"/>
                      <a:pt x="10" y="121"/>
                    </a:cubicBezTo>
                    <a:cubicBezTo>
                      <a:pt x="20" y="150"/>
                      <a:pt x="29" y="164"/>
                      <a:pt x="63" y="172"/>
                    </a:cubicBezTo>
                    <a:cubicBezTo>
                      <a:pt x="97" y="180"/>
                      <a:pt x="157" y="176"/>
                      <a:pt x="217" y="172"/>
                    </a:cubicBez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" name="Rectangle 34"/>
            <p:cNvSpPr>
              <a:spLocks noChangeArrowheads="1"/>
            </p:cNvSpPr>
            <p:nvPr/>
          </p:nvSpPr>
          <p:spPr bwMode="auto">
            <a:xfrm>
              <a:off x="4617" y="2609"/>
              <a:ext cx="10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p</a:t>
              </a:r>
              <a:r>
                <a:rPr lang="en-US" altLang="en-US" baseline="-25000" dirty="0"/>
                <a:t>2</a:t>
              </a:r>
              <a:r>
                <a:rPr lang="en-US" altLang="en-US" dirty="0"/>
                <a:t>=608 </a:t>
              </a:r>
              <a:r>
                <a:rPr lang="en-US" altLang="en-US" dirty="0" err="1"/>
                <a:t>kPa</a:t>
              </a:r>
              <a:endParaRPr lang="en-US" altLang="en-US" dirty="0"/>
            </a:p>
          </p:txBody>
        </p:sp>
      </p:grpSp>
      <p:grpSp>
        <p:nvGrpSpPr>
          <p:cNvPr id="20" name="Group 43"/>
          <p:cNvGrpSpPr>
            <a:grpSpLocks/>
          </p:cNvGrpSpPr>
          <p:nvPr/>
        </p:nvGrpSpPr>
        <p:grpSpPr bwMode="auto">
          <a:xfrm>
            <a:off x="4618038" y="2895601"/>
            <a:ext cx="1982787" cy="1338262"/>
            <a:chOff x="3177" y="1759"/>
            <a:chExt cx="1249" cy="843"/>
          </a:xfrm>
        </p:grpSpPr>
        <p:sp>
          <p:nvSpPr>
            <p:cNvPr id="21" name="Rectangle 37"/>
            <p:cNvSpPr>
              <a:spLocks noChangeArrowheads="1"/>
            </p:cNvSpPr>
            <p:nvPr/>
          </p:nvSpPr>
          <p:spPr bwMode="auto">
            <a:xfrm>
              <a:off x="4041" y="1854"/>
              <a:ext cx="3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>
                  <a:solidFill>
                    <a:srgbClr val="8C2F00"/>
                  </a:solidFill>
                </a:rPr>
                <a:t>v</a:t>
              </a:r>
              <a:r>
                <a:rPr lang="en-US" altLang="en-US" b="1" baseline="-25000">
                  <a:solidFill>
                    <a:srgbClr val="8C2F00"/>
                  </a:solidFill>
                </a:rPr>
                <a:t>g</a:t>
              </a:r>
              <a:r>
                <a:rPr lang="en-US" altLang="en-US" b="1">
                  <a:solidFill>
                    <a:srgbClr val="8C2F00"/>
                  </a:solidFill>
                </a:rPr>
                <a:t>=</a:t>
              </a:r>
            </a:p>
          </p:txBody>
        </p:sp>
        <p:grpSp>
          <p:nvGrpSpPr>
            <p:cNvPr id="22" name="Group 41"/>
            <p:cNvGrpSpPr>
              <a:grpSpLocks/>
            </p:cNvGrpSpPr>
            <p:nvPr/>
          </p:nvGrpSpPr>
          <p:grpSpPr bwMode="auto">
            <a:xfrm>
              <a:off x="3177" y="1759"/>
              <a:ext cx="1172" cy="843"/>
              <a:chOff x="3177" y="1759"/>
              <a:chExt cx="1172" cy="843"/>
            </a:xfrm>
          </p:grpSpPr>
          <p:grpSp>
            <p:nvGrpSpPr>
              <p:cNvPr id="23" name="Group 39"/>
              <p:cNvGrpSpPr>
                <a:grpSpLocks/>
              </p:cNvGrpSpPr>
              <p:nvPr/>
            </p:nvGrpSpPr>
            <p:grpSpPr bwMode="auto">
              <a:xfrm>
                <a:off x="3177" y="1759"/>
                <a:ext cx="747" cy="843"/>
                <a:chOff x="3177" y="1759"/>
                <a:chExt cx="747" cy="843"/>
              </a:xfrm>
            </p:grpSpPr>
            <p:sp>
              <p:nvSpPr>
                <p:cNvPr id="25" name="Line 5"/>
                <p:cNvSpPr>
                  <a:spLocks noChangeShapeType="1"/>
                </p:cNvSpPr>
                <p:nvPr/>
              </p:nvSpPr>
              <p:spPr bwMode="auto">
                <a:xfrm>
                  <a:off x="3920" y="1759"/>
                  <a:ext cx="0" cy="843"/>
                </a:xfrm>
                <a:prstGeom prst="line">
                  <a:avLst/>
                </a:prstGeom>
                <a:noFill/>
                <a:ln w="57150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" name="Line 6"/>
                <p:cNvSpPr>
                  <a:spLocks noChangeShapeType="1"/>
                </p:cNvSpPr>
                <p:nvPr/>
              </p:nvSpPr>
              <p:spPr bwMode="auto">
                <a:xfrm flipH="1">
                  <a:off x="3370" y="2173"/>
                  <a:ext cx="554" cy="0"/>
                </a:xfrm>
                <a:prstGeom prst="line">
                  <a:avLst/>
                </a:prstGeom>
                <a:noFill/>
                <a:ln w="19050">
                  <a:solidFill>
                    <a:srgbClr val="003399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3177" y="1847"/>
                  <a:ext cx="461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>
                      <a:solidFill>
                        <a:srgbClr val="003399"/>
                      </a:solidFill>
                    </a:rPr>
                    <a:t>v</a:t>
                  </a:r>
                  <a:r>
                    <a:rPr lang="en-US" altLang="en-US" baseline="-25000">
                      <a:solidFill>
                        <a:srgbClr val="003399"/>
                      </a:solidFill>
                    </a:rPr>
                    <a:t>s</a:t>
                  </a:r>
                  <a:endParaRPr lang="en-US" altLang="en-US">
                    <a:solidFill>
                      <a:srgbClr val="003399"/>
                    </a:solidFill>
                  </a:endParaRPr>
                </a:p>
              </p:txBody>
            </p:sp>
          </p:grpSp>
          <p:sp>
            <p:nvSpPr>
              <p:cNvPr id="24" name="Rectangle 40"/>
              <p:cNvSpPr>
                <a:spLocks noChangeArrowheads="1"/>
              </p:cNvSpPr>
              <p:nvPr/>
            </p:nvSpPr>
            <p:spPr bwMode="auto">
              <a:xfrm>
                <a:off x="4052" y="2147"/>
                <a:ext cx="29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>
                    <a:solidFill>
                      <a:srgbClr val="003399"/>
                    </a:solidFill>
                  </a:rPr>
                  <a:t>T</a:t>
                </a:r>
                <a:r>
                  <a:rPr lang="en-US" altLang="en-US" baseline="-25000">
                    <a:solidFill>
                      <a:srgbClr val="003399"/>
                    </a:solidFill>
                  </a:rPr>
                  <a:t>2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54034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Solution: </a:t>
            </a:r>
            <a:r>
              <a:rPr lang="en-US" sz="3200" dirty="0"/>
              <a:t>Known </a:t>
            </a:r>
            <a:r>
              <a:rPr lang="en-US" sz="3200" dirty="0" err="1"/>
              <a:t>Postshock</a:t>
            </a:r>
            <a:r>
              <a:rPr lang="en-US" sz="3200" dirty="0"/>
              <a:t> Pressure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95600" y="3363688"/>
            <a:ext cx="10668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239000" y="4038600"/>
            <a:ext cx="10668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027"/>
          <p:cNvSpPr>
            <a:spLocks noChangeArrowheads="1"/>
          </p:cNvSpPr>
          <p:nvPr/>
        </p:nvSpPr>
        <p:spPr bwMode="auto">
          <a:xfrm>
            <a:off x="476250" y="1367120"/>
            <a:ext cx="8246341" cy="612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/>
          <a:lstStyle>
            <a:lvl1pPr marL="285750" indent="-2857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657350" indent="-514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1907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241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813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6385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957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5529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b="1">
                <a:solidFill>
                  <a:srgbClr val="003399"/>
                </a:solidFill>
              </a:rPr>
              <a:t>Analysis: </a:t>
            </a:r>
            <a:r>
              <a:rPr lang="en-US" altLang="en-US"/>
              <a:t>Transform to stationary shock</a:t>
            </a:r>
            <a:endParaRPr lang="en-US" altLang="en-US" b="1" baseline="-25000"/>
          </a:p>
        </p:txBody>
      </p:sp>
      <p:graphicFrame>
        <p:nvGraphicFramePr>
          <p:cNvPr id="9" name="Object 10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589350"/>
              </p:ext>
            </p:extLst>
          </p:nvPr>
        </p:nvGraphicFramePr>
        <p:xfrm>
          <a:off x="982807" y="2839293"/>
          <a:ext cx="2013238" cy="73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2" name="Equation" r:id="rId3" imgW="1307880" imgH="495000" progId="Equation.3">
                  <p:embed/>
                </p:oleObj>
              </mc:Choice>
              <mc:Fallback>
                <p:oleObj name="Equation" r:id="rId3" imgW="1307880" imgH="495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807" y="2839293"/>
                        <a:ext cx="2013238" cy="736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050"/>
          <p:cNvSpPr>
            <a:spLocks noChangeArrowheads="1"/>
          </p:cNvSpPr>
          <p:nvPr/>
        </p:nvSpPr>
        <p:spPr bwMode="auto">
          <a:xfrm>
            <a:off x="274205" y="2391057"/>
            <a:ext cx="3209636" cy="612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/>
          <a:lstStyle>
            <a:lvl1pPr marL="285750" indent="-2857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657350" indent="-514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1907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241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813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6385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957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5529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en-US" sz="2300">
                <a:solidFill>
                  <a:srgbClr val="8C2F00"/>
                </a:solidFill>
              </a:rPr>
              <a:t>use p information</a:t>
            </a:r>
            <a:endParaRPr lang="en-US" altLang="en-US" b="1" baseline="-25000"/>
          </a:p>
        </p:txBody>
      </p:sp>
      <p:graphicFrame>
        <p:nvGraphicFramePr>
          <p:cNvPr id="13" name="Object 1069"/>
          <p:cNvGraphicFramePr>
            <a:graphicFrameLocks noChangeAspect="1"/>
          </p:cNvGraphicFramePr>
          <p:nvPr/>
        </p:nvGraphicFramePr>
        <p:xfrm>
          <a:off x="3049444" y="3001780"/>
          <a:ext cx="2892136" cy="3585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3" name="Equation" r:id="rId5" imgW="1879560" imgH="241200" progId="Equation.3">
                  <p:embed/>
                </p:oleObj>
              </mc:Choice>
              <mc:Fallback>
                <p:oleObj name="Equation" r:id="rId5" imgW="187956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9444" y="3001780"/>
                        <a:ext cx="2892136" cy="3585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095"/>
          <p:cNvGrpSpPr>
            <a:grpSpLocks/>
          </p:cNvGrpSpPr>
          <p:nvPr/>
        </p:nvGrpSpPr>
        <p:grpSpPr bwMode="auto">
          <a:xfrm>
            <a:off x="6097444" y="3972488"/>
            <a:ext cx="2333625" cy="701768"/>
            <a:chOff x="4225" y="2935"/>
            <a:chExt cx="1617" cy="501"/>
          </a:xfrm>
        </p:grpSpPr>
        <p:graphicFrame>
          <p:nvGraphicFramePr>
            <p:cNvPr id="15" name="Object 1070"/>
            <p:cNvGraphicFramePr>
              <a:graphicFrameLocks noChangeAspect="1"/>
            </p:cNvGraphicFramePr>
            <p:nvPr/>
          </p:nvGraphicFramePr>
          <p:xfrm>
            <a:off x="4370" y="3167"/>
            <a:ext cx="1327" cy="2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284" name="Equation" r:id="rId7" imgW="1244520" imgH="253800" progId="Equation.3">
                    <p:embed/>
                  </p:oleObj>
                </mc:Choice>
                <mc:Fallback>
                  <p:oleObj name="Equation" r:id="rId7" imgW="1244520" imgH="2538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70" y="3167"/>
                          <a:ext cx="1327" cy="26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66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Text Box 1071"/>
            <p:cNvSpPr txBox="1">
              <a:spLocks noChangeArrowheads="1"/>
            </p:cNvSpPr>
            <p:nvPr/>
          </p:nvSpPr>
          <p:spPr bwMode="auto">
            <a:xfrm>
              <a:off x="4225" y="2935"/>
              <a:ext cx="1617" cy="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1900" dirty="0" smtClean="0">
                  <a:solidFill>
                    <a:srgbClr val="003399"/>
                  </a:solidFill>
                </a:rPr>
                <a:t>From table</a:t>
              </a:r>
              <a:endParaRPr lang="en-US" altLang="en-US" sz="1900" dirty="0">
                <a:solidFill>
                  <a:srgbClr val="003399"/>
                </a:solidFill>
              </a:endParaRPr>
            </a:p>
          </p:txBody>
        </p:sp>
      </p:grpSp>
      <p:graphicFrame>
        <p:nvGraphicFramePr>
          <p:cNvPr id="17" name="Object 10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004110"/>
              </p:ext>
            </p:extLst>
          </p:nvPr>
        </p:nvGraphicFramePr>
        <p:xfrm>
          <a:off x="5817467" y="4628032"/>
          <a:ext cx="2892136" cy="358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5" name="Equation" r:id="rId9" imgW="1879560" imgH="241200" progId="Equation.3">
                  <p:embed/>
                </p:oleObj>
              </mc:Choice>
              <mc:Fallback>
                <p:oleObj name="Equation" r:id="rId9" imgW="187956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7467" y="4628032"/>
                        <a:ext cx="2892136" cy="358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oup 1091"/>
          <p:cNvGrpSpPr>
            <a:grpSpLocks/>
          </p:cNvGrpSpPr>
          <p:nvPr/>
        </p:nvGrpSpPr>
        <p:grpSpPr bwMode="auto">
          <a:xfrm>
            <a:off x="997240" y="3727358"/>
            <a:ext cx="4821670" cy="438431"/>
            <a:chOff x="691" y="2760"/>
            <a:chExt cx="3341" cy="313"/>
          </a:xfrm>
        </p:grpSpPr>
        <p:sp>
          <p:nvSpPr>
            <p:cNvPr id="19" name="Rectangle 1089"/>
            <p:cNvSpPr>
              <a:spLocks noChangeArrowheads="1"/>
            </p:cNvSpPr>
            <p:nvPr/>
          </p:nvSpPr>
          <p:spPr bwMode="auto">
            <a:xfrm>
              <a:off x="691" y="2798"/>
              <a:ext cx="232" cy="275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1087"/>
            <p:cNvSpPr>
              <a:spLocks noChangeArrowheads="1"/>
            </p:cNvSpPr>
            <p:nvPr/>
          </p:nvSpPr>
          <p:spPr bwMode="auto">
            <a:xfrm>
              <a:off x="3413" y="2760"/>
              <a:ext cx="619" cy="275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21" name="Object 1073"/>
            <p:cNvGraphicFramePr>
              <a:graphicFrameLocks noChangeAspect="1"/>
            </p:cNvGraphicFramePr>
            <p:nvPr/>
          </p:nvGraphicFramePr>
          <p:xfrm>
            <a:off x="713" y="2760"/>
            <a:ext cx="3317" cy="2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286" name="Equation" r:id="rId11" imgW="3111480" imgH="279360" progId="Equation.3">
                    <p:embed/>
                  </p:oleObj>
                </mc:Choice>
                <mc:Fallback>
                  <p:oleObj name="Equation" r:id="rId11" imgW="3111480" imgH="27936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3" y="2760"/>
                          <a:ext cx="3317" cy="29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66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2" name="Object 10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8188745"/>
              </p:ext>
            </p:extLst>
          </p:nvPr>
        </p:nvGraphicFramePr>
        <p:xfrm>
          <a:off x="998682" y="4251234"/>
          <a:ext cx="4727864" cy="453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7" name="Equation" r:id="rId13" imgW="3073320" imgH="304560" progId="Equation.3">
                  <p:embed/>
                </p:oleObj>
              </mc:Choice>
              <mc:Fallback>
                <p:oleObj name="Equation" r:id="rId13" imgW="3073320" imgH="304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682" y="4251234"/>
                        <a:ext cx="4727864" cy="453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" name="Group 1092"/>
          <p:cNvGrpSpPr>
            <a:grpSpLocks/>
          </p:cNvGrpSpPr>
          <p:nvPr/>
        </p:nvGrpSpPr>
        <p:grpSpPr bwMode="auto">
          <a:xfrm>
            <a:off x="975591" y="4829738"/>
            <a:ext cx="4485409" cy="453838"/>
            <a:chOff x="676" y="3547"/>
            <a:chExt cx="3108" cy="324"/>
          </a:xfrm>
        </p:grpSpPr>
        <p:sp>
          <p:nvSpPr>
            <p:cNvPr id="24" name="Rectangle 1090"/>
            <p:cNvSpPr>
              <a:spLocks noChangeArrowheads="1"/>
            </p:cNvSpPr>
            <p:nvPr/>
          </p:nvSpPr>
          <p:spPr bwMode="auto">
            <a:xfrm>
              <a:off x="676" y="3581"/>
              <a:ext cx="232" cy="275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1088"/>
            <p:cNvSpPr>
              <a:spLocks noChangeArrowheads="1"/>
            </p:cNvSpPr>
            <p:nvPr/>
          </p:nvSpPr>
          <p:spPr bwMode="auto">
            <a:xfrm>
              <a:off x="3165" y="3553"/>
              <a:ext cx="619" cy="275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26" name="Object 1075"/>
            <p:cNvGraphicFramePr>
              <a:graphicFrameLocks noChangeAspect="1"/>
            </p:cNvGraphicFramePr>
            <p:nvPr/>
          </p:nvGraphicFramePr>
          <p:xfrm>
            <a:off x="699" y="3547"/>
            <a:ext cx="3073" cy="3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288" name="Equation" r:id="rId15" imgW="2882880" imgH="304560" progId="Equation.3">
                    <p:embed/>
                  </p:oleObj>
                </mc:Choice>
                <mc:Fallback>
                  <p:oleObj name="Equation" r:id="rId15" imgW="2882880" imgH="30456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9" y="3547"/>
                          <a:ext cx="3073" cy="3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66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7" name="Object 107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6181109"/>
              </p:ext>
            </p:extLst>
          </p:nvPr>
        </p:nvGraphicFramePr>
        <p:xfrm>
          <a:off x="985694" y="5420848"/>
          <a:ext cx="3265920" cy="743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9" name="Equation" r:id="rId17" imgW="2209680" imgH="520560" progId="Equation.3">
                  <p:embed/>
                </p:oleObj>
              </mc:Choice>
              <mc:Fallback>
                <p:oleObj name="Equation" r:id="rId17" imgW="2209680" imgH="520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694" y="5420848"/>
                        <a:ext cx="3265920" cy="7437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 Box 1082"/>
          <p:cNvSpPr txBox="1">
            <a:spLocks noChangeArrowheads="1"/>
          </p:cNvSpPr>
          <p:nvPr/>
        </p:nvSpPr>
        <p:spPr bwMode="auto">
          <a:xfrm>
            <a:off x="4452217" y="5500690"/>
            <a:ext cx="3176443" cy="667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058" tIns="41029" rIns="82058" bIns="4102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900">
                <a:solidFill>
                  <a:srgbClr val="006600"/>
                </a:solidFill>
              </a:rPr>
              <a:t>in lab reference frame,</a:t>
            </a:r>
            <a:br>
              <a:rPr lang="en-US" altLang="en-US" sz="1900">
                <a:solidFill>
                  <a:srgbClr val="006600"/>
                </a:solidFill>
              </a:rPr>
            </a:br>
            <a:r>
              <a:rPr lang="en-US" altLang="en-US" sz="1900" b="1">
                <a:solidFill>
                  <a:srgbClr val="006600"/>
                </a:solidFill>
              </a:rPr>
              <a:t>supersonic behind shock</a:t>
            </a:r>
          </a:p>
        </p:txBody>
      </p:sp>
      <p:grpSp>
        <p:nvGrpSpPr>
          <p:cNvPr id="29" name="Group 1085"/>
          <p:cNvGrpSpPr>
            <a:grpSpLocks/>
          </p:cNvGrpSpPr>
          <p:nvPr/>
        </p:nvGrpSpPr>
        <p:grpSpPr bwMode="auto">
          <a:xfrm>
            <a:off x="5732318" y="2853300"/>
            <a:ext cx="3176444" cy="2752445"/>
            <a:chOff x="3972" y="2136"/>
            <a:chExt cx="2201" cy="1965"/>
          </a:xfrm>
        </p:grpSpPr>
        <p:sp>
          <p:nvSpPr>
            <p:cNvPr id="30" name="Text Box 1083"/>
            <p:cNvSpPr txBox="1">
              <a:spLocks noChangeArrowheads="1"/>
            </p:cNvSpPr>
            <p:nvPr/>
          </p:nvSpPr>
          <p:spPr bwMode="auto">
            <a:xfrm>
              <a:off x="3972" y="2136"/>
              <a:ext cx="2201" cy="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1900">
                  <a:solidFill>
                    <a:srgbClr val="006600"/>
                  </a:solidFill>
                </a:rPr>
                <a:t>in shock’s ref. frame,</a:t>
              </a:r>
              <a:br>
                <a:rPr lang="en-US" altLang="en-US" sz="1900">
                  <a:solidFill>
                    <a:srgbClr val="006600"/>
                  </a:solidFill>
                </a:rPr>
              </a:br>
              <a:r>
                <a:rPr lang="en-US" altLang="en-US" sz="1900" b="1">
                  <a:solidFill>
                    <a:srgbClr val="006600"/>
                  </a:solidFill>
                </a:rPr>
                <a:t>subsonic behind shock</a:t>
              </a:r>
            </a:p>
          </p:txBody>
        </p:sp>
        <p:sp>
          <p:nvSpPr>
            <p:cNvPr id="31" name="Freeform 1084"/>
            <p:cNvSpPr>
              <a:spLocks/>
            </p:cNvSpPr>
            <p:nvPr/>
          </p:nvSpPr>
          <p:spPr bwMode="auto">
            <a:xfrm>
              <a:off x="5244" y="2553"/>
              <a:ext cx="911" cy="1548"/>
            </a:xfrm>
            <a:custGeom>
              <a:avLst/>
              <a:gdLst>
                <a:gd name="T0" fmla="*/ 0 w 911"/>
                <a:gd name="T1" fmla="*/ 1548 h 1548"/>
                <a:gd name="T2" fmla="*/ 911 w 911"/>
                <a:gd name="T3" fmla="*/ 1006 h 1548"/>
                <a:gd name="T4" fmla="*/ 628 w 911"/>
                <a:gd name="T5" fmla="*/ 0 h 1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11" h="1548">
                  <a:moveTo>
                    <a:pt x="0" y="1548"/>
                  </a:moveTo>
                  <a:lnTo>
                    <a:pt x="911" y="1006"/>
                  </a:lnTo>
                  <a:lnTo>
                    <a:pt x="628" y="0"/>
                  </a:lnTo>
                </a:path>
              </a:pathLst>
            </a:custGeom>
            <a:noFill/>
            <a:ln w="19050" cmpd="sng">
              <a:solidFill>
                <a:srgbClr val="0066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" name="Group 1094"/>
          <p:cNvGrpSpPr>
            <a:grpSpLocks/>
          </p:cNvGrpSpPr>
          <p:nvPr/>
        </p:nvGrpSpPr>
        <p:grpSpPr bwMode="auto">
          <a:xfrm>
            <a:off x="2083954" y="1764930"/>
            <a:ext cx="6311035" cy="1019735"/>
            <a:chOff x="1444" y="1359"/>
            <a:chExt cx="4373" cy="728"/>
          </a:xfrm>
        </p:grpSpPr>
        <p:grpSp>
          <p:nvGrpSpPr>
            <p:cNvPr id="33" name="Group 1079"/>
            <p:cNvGrpSpPr>
              <a:grpSpLocks/>
            </p:cNvGrpSpPr>
            <p:nvPr/>
          </p:nvGrpSpPr>
          <p:grpSpPr bwMode="auto">
            <a:xfrm>
              <a:off x="2120" y="1359"/>
              <a:ext cx="3697" cy="728"/>
              <a:chOff x="2120" y="1359"/>
              <a:chExt cx="3697" cy="728"/>
            </a:xfrm>
          </p:grpSpPr>
          <p:grpSp>
            <p:nvGrpSpPr>
              <p:cNvPr id="35" name="Group 1040"/>
              <p:cNvGrpSpPr>
                <a:grpSpLocks/>
              </p:cNvGrpSpPr>
              <p:nvPr/>
            </p:nvGrpSpPr>
            <p:grpSpPr bwMode="auto">
              <a:xfrm>
                <a:off x="3439" y="1705"/>
                <a:ext cx="886" cy="382"/>
                <a:chOff x="2553" y="2634"/>
                <a:chExt cx="886" cy="468"/>
              </a:xfrm>
            </p:grpSpPr>
            <p:sp>
              <p:nvSpPr>
                <p:cNvPr id="54" name="Line 1041"/>
                <p:cNvSpPr>
                  <a:spLocks noChangeShapeType="1"/>
                </p:cNvSpPr>
                <p:nvPr/>
              </p:nvSpPr>
              <p:spPr bwMode="auto">
                <a:xfrm>
                  <a:off x="2665" y="2634"/>
                  <a:ext cx="67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" name="Text Box 1042"/>
                <p:cNvSpPr txBox="1">
                  <a:spLocks noChangeArrowheads="1"/>
                </p:cNvSpPr>
                <p:nvPr/>
              </p:nvSpPr>
              <p:spPr bwMode="auto">
                <a:xfrm>
                  <a:off x="2553" y="2779"/>
                  <a:ext cx="886" cy="32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/>
                    <a:t>transform</a:t>
                  </a:r>
                </a:p>
              </p:txBody>
            </p:sp>
          </p:grpSp>
          <p:grpSp>
            <p:nvGrpSpPr>
              <p:cNvPr id="36" name="Group 1061"/>
              <p:cNvGrpSpPr>
                <a:grpSpLocks/>
              </p:cNvGrpSpPr>
              <p:nvPr/>
            </p:nvGrpSpPr>
            <p:grpSpPr bwMode="auto">
              <a:xfrm>
                <a:off x="4108" y="1359"/>
                <a:ext cx="1709" cy="714"/>
                <a:chOff x="4397" y="1361"/>
                <a:chExt cx="1709" cy="714"/>
              </a:xfrm>
            </p:grpSpPr>
            <p:sp>
              <p:nvSpPr>
                <p:cNvPr id="47" name="Line 1038"/>
                <p:cNvSpPr>
                  <a:spLocks noChangeShapeType="1"/>
                </p:cNvSpPr>
                <p:nvPr/>
              </p:nvSpPr>
              <p:spPr bwMode="auto">
                <a:xfrm>
                  <a:off x="5281" y="1361"/>
                  <a:ext cx="0" cy="714"/>
                </a:xfrm>
                <a:prstGeom prst="line">
                  <a:avLst/>
                </a:prstGeom>
                <a:noFill/>
                <a:ln w="57150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48" name="Group 1043"/>
                <p:cNvGrpSpPr>
                  <a:grpSpLocks/>
                </p:cNvGrpSpPr>
                <p:nvPr/>
              </p:nvGrpSpPr>
              <p:grpSpPr bwMode="auto">
                <a:xfrm>
                  <a:off x="4397" y="1399"/>
                  <a:ext cx="1709" cy="543"/>
                  <a:chOff x="4397" y="1399"/>
                  <a:chExt cx="1709" cy="543"/>
                </a:xfrm>
              </p:grpSpPr>
              <p:sp>
                <p:nvSpPr>
                  <p:cNvPr id="49" name="Text Box 104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97" y="1399"/>
                    <a:ext cx="805" cy="28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sz="2000"/>
                      <a:t>v</a:t>
                    </a:r>
                    <a:r>
                      <a:rPr lang="en-US" altLang="en-US" sz="2000" baseline="-25000"/>
                      <a:t>1</a:t>
                    </a:r>
                    <a:r>
                      <a:rPr lang="en-US" altLang="en-US" sz="2000"/>
                      <a:t>=v</a:t>
                    </a:r>
                    <a:r>
                      <a:rPr lang="en-US" altLang="en-US" sz="2000" baseline="-25000"/>
                      <a:t>s</a:t>
                    </a:r>
                  </a:p>
                </p:txBody>
              </p:sp>
              <p:sp>
                <p:nvSpPr>
                  <p:cNvPr id="50" name="Text Box 10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259" y="1408"/>
                    <a:ext cx="847" cy="28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en-US" sz="2000"/>
                      <a:t>v</a:t>
                    </a:r>
                    <a:r>
                      <a:rPr lang="en-US" altLang="en-US" sz="2000" baseline="-25000"/>
                      <a:t>2</a:t>
                    </a:r>
                    <a:r>
                      <a:rPr lang="en-US" altLang="en-US" sz="2000"/>
                      <a:t>=v</a:t>
                    </a:r>
                    <a:r>
                      <a:rPr lang="en-US" altLang="en-US" sz="2000" baseline="-25000"/>
                      <a:t>s</a:t>
                    </a:r>
                    <a:r>
                      <a:rPr lang="en-US" altLang="en-US" sz="2000"/>
                      <a:t>-v</a:t>
                    </a:r>
                    <a:r>
                      <a:rPr lang="en-US" altLang="en-US" sz="2000" baseline="-25000"/>
                      <a:t>p</a:t>
                    </a:r>
                  </a:p>
                </p:txBody>
              </p:sp>
              <p:sp>
                <p:nvSpPr>
                  <p:cNvPr id="51" name="Line 1046"/>
                  <p:cNvSpPr>
                    <a:spLocks noChangeShapeType="1"/>
                  </p:cNvSpPr>
                  <p:nvPr/>
                </p:nvSpPr>
                <p:spPr bwMode="auto">
                  <a:xfrm>
                    <a:off x="4685" y="1698"/>
                    <a:ext cx="32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" name="Line 1047"/>
                  <p:cNvSpPr>
                    <a:spLocks noChangeShapeType="1"/>
                  </p:cNvSpPr>
                  <p:nvPr/>
                </p:nvSpPr>
                <p:spPr bwMode="auto">
                  <a:xfrm>
                    <a:off x="5581" y="1698"/>
                    <a:ext cx="102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" name="Text Box 10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78" y="1744"/>
                    <a:ext cx="907" cy="19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endParaRPr lang="en-US" altLang="en-US" baseline="-25000">
                      <a:solidFill>
                        <a:srgbClr val="003399"/>
                      </a:solidFill>
                    </a:endParaRPr>
                  </a:p>
                </p:txBody>
              </p:sp>
            </p:grpSp>
          </p:grpSp>
          <p:grpSp>
            <p:nvGrpSpPr>
              <p:cNvPr id="37" name="Group 1066"/>
              <p:cNvGrpSpPr>
                <a:grpSpLocks/>
              </p:cNvGrpSpPr>
              <p:nvPr/>
            </p:nvGrpSpPr>
            <p:grpSpPr bwMode="auto">
              <a:xfrm>
                <a:off x="2120" y="1374"/>
                <a:ext cx="1456" cy="703"/>
                <a:chOff x="2120" y="1374"/>
                <a:chExt cx="1456" cy="703"/>
              </a:xfrm>
            </p:grpSpPr>
            <p:grpSp>
              <p:nvGrpSpPr>
                <p:cNvPr id="38" name="Group 1064"/>
                <p:cNvGrpSpPr>
                  <a:grpSpLocks/>
                </p:cNvGrpSpPr>
                <p:nvPr/>
              </p:nvGrpSpPr>
              <p:grpSpPr bwMode="auto">
                <a:xfrm>
                  <a:off x="2120" y="1374"/>
                  <a:ext cx="1456" cy="703"/>
                  <a:chOff x="1802" y="1503"/>
                  <a:chExt cx="1456" cy="703"/>
                </a:xfrm>
              </p:grpSpPr>
              <p:sp>
                <p:nvSpPr>
                  <p:cNvPr id="40" name="Rectangle 1054"/>
                  <p:cNvSpPr>
                    <a:spLocks noChangeArrowheads="1"/>
                  </p:cNvSpPr>
                  <p:nvPr/>
                </p:nvSpPr>
                <p:spPr bwMode="auto">
                  <a:xfrm>
                    <a:off x="2666" y="1510"/>
                    <a:ext cx="592" cy="26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en-US" altLang="en-US">
                        <a:solidFill>
                          <a:srgbClr val="003399"/>
                        </a:solidFill>
                      </a:rPr>
                      <a:t>v</a:t>
                    </a:r>
                    <a:r>
                      <a:rPr lang="en-US" altLang="en-US" baseline="-25000">
                        <a:solidFill>
                          <a:srgbClr val="003399"/>
                        </a:solidFill>
                      </a:rPr>
                      <a:t>g</a:t>
                    </a:r>
                    <a:r>
                      <a:rPr lang="en-US" altLang="en-US">
                        <a:solidFill>
                          <a:srgbClr val="003399"/>
                        </a:solidFill>
                      </a:rPr>
                      <a:t>= v</a:t>
                    </a:r>
                    <a:r>
                      <a:rPr lang="en-US" altLang="en-US" baseline="-25000">
                        <a:solidFill>
                          <a:srgbClr val="003399"/>
                        </a:solidFill>
                      </a:rPr>
                      <a:t>p</a:t>
                    </a:r>
                  </a:p>
                </p:txBody>
              </p:sp>
              <p:grpSp>
                <p:nvGrpSpPr>
                  <p:cNvPr id="41" name="Group 1063"/>
                  <p:cNvGrpSpPr>
                    <a:grpSpLocks/>
                  </p:cNvGrpSpPr>
                  <p:nvPr/>
                </p:nvGrpSpPr>
                <p:grpSpPr bwMode="auto">
                  <a:xfrm>
                    <a:off x="1802" y="1503"/>
                    <a:ext cx="1135" cy="703"/>
                    <a:chOff x="1802" y="1503"/>
                    <a:chExt cx="1135" cy="703"/>
                  </a:xfrm>
                </p:grpSpPr>
                <p:grpSp>
                  <p:nvGrpSpPr>
                    <p:cNvPr id="42" name="Group 106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02" y="1503"/>
                      <a:ext cx="747" cy="703"/>
                      <a:chOff x="1802" y="1503"/>
                      <a:chExt cx="747" cy="703"/>
                    </a:xfrm>
                  </p:grpSpPr>
                  <p:sp>
                    <p:nvSpPr>
                      <p:cNvPr id="44" name="Line 105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545" y="1518"/>
                        <a:ext cx="0" cy="688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33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5" name="Line 1058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995" y="1829"/>
                        <a:ext cx="554" cy="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3399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6" name="Text Box 105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802" y="1503"/>
                        <a:ext cx="461" cy="2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/>
                      <a:p>
                        <a:pPr algn="ctr">
                          <a:spcBef>
                            <a:spcPct val="50000"/>
                          </a:spcBef>
                        </a:pPr>
                        <a:r>
                          <a:rPr lang="en-US" altLang="en-US">
                            <a:solidFill>
                              <a:srgbClr val="003399"/>
                            </a:solidFill>
                          </a:rPr>
                          <a:t>v</a:t>
                        </a:r>
                        <a:r>
                          <a:rPr lang="en-US" altLang="en-US" baseline="-25000">
                            <a:solidFill>
                              <a:srgbClr val="003399"/>
                            </a:solidFill>
                          </a:rPr>
                          <a:t>s</a:t>
                        </a:r>
                        <a:endParaRPr lang="en-US" altLang="en-US">
                          <a:solidFill>
                            <a:srgbClr val="003399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43" name="Rectangle 10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7" y="1803"/>
                      <a:ext cx="260" cy="26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altLang="en-US">
                          <a:solidFill>
                            <a:srgbClr val="003399"/>
                          </a:solidFill>
                        </a:rPr>
                        <a:t>T</a:t>
                      </a:r>
                      <a:r>
                        <a:rPr lang="en-US" altLang="en-US" baseline="-25000">
                          <a:solidFill>
                            <a:srgbClr val="003399"/>
                          </a:solidFill>
                        </a:rPr>
                        <a:t>2</a:t>
                      </a:r>
                    </a:p>
                  </p:txBody>
                </p:sp>
              </p:grpSp>
            </p:grpSp>
            <p:sp>
              <p:nvSpPr>
                <p:cNvPr id="39" name="Line 1065"/>
                <p:cNvSpPr>
                  <a:spLocks noChangeShapeType="1"/>
                </p:cNvSpPr>
                <p:nvPr/>
              </p:nvSpPr>
              <p:spPr bwMode="auto">
                <a:xfrm flipH="1">
                  <a:off x="2992" y="1702"/>
                  <a:ext cx="344" cy="0"/>
                </a:xfrm>
                <a:prstGeom prst="line">
                  <a:avLst/>
                </a:prstGeom>
                <a:noFill/>
                <a:ln w="9525">
                  <a:solidFill>
                    <a:srgbClr val="003399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4" name="Rectangle 1093"/>
            <p:cNvSpPr>
              <a:spLocks noChangeArrowheads="1"/>
            </p:cNvSpPr>
            <p:nvPr/>
          </p:nvSpPr>
          <p:spPr bwMode="auto">
            <a:xfrm>
              <a:off x="1444" y="1413"/>
              <a:ext cx="776" cy="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900"/>
                <a:t>T</a:t>
              </a:r>
              <a:r>
                <a:rPr lang="en-US" altLang="en-US" sz="1900" baseline="-25000"/>
                <a:t>1</a:t>
              </a:r>
              <a:r>
                <a:rPr lang="en-US" altLang="en-US" sz="1900"/>
                <a:t>=294 K,</a:t>
              </a:r>
              <a:br>
                <a:rPr lang="en-US" altLang="en-US" sz="1900"/>
              </a:br>
              <a:endParaRPr lang="en-US" altLang="en-US" sz="1900"/>
            </a:p>
          </p:txBody>
        </p:sp>
      </p:grpSp>
    </p:spTree>
    <p:extLst>
      <p:ext uri="{BB962C8B-B14F-4D97-AF65-F5344CB8AC3E}">
        <p14:creationId xmlns:p14="http://schemas.microsoft.com/office/powerpoint/2010/main" val="1150292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utoUpdateAnimBg="0"/>
      <p:bldP spid="28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19799</TotalTime>
  <Words>590</Words>
  <Application>Microsoft Office PowerPoint</Application>
  <PresentationFormat>On-screen Show (4:3)</PresentationFormat>
  <Paragraphs>178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Symbol</vt:lpstr>
      <vt:lpstr>Times New Roman</vt:lpstr>
      <vt:lpstr>Office Theme</vt:lpstr>
      <vt:lpstr>Equation</vt:lpstr>
      <vt:lpstr>Moving Normal Shocks</vt:lpstr>
      <vt:lpstr>Moving Normal Shocks</vt:lpstr>
      <vt:lpstr>Coordinate Transformation</vt:lpstr>
      <vt:lpstr>Shock Property Ratios</vt:lpstr>
      <vt:lpstr>Example: Known Shock Speed</vt:lpstr>
      <vt:lpstr>Solution: Known Shock Speed</vt:lpstr>
      <vt:lpstr>Solution: Known Shock Speed</vt:lpstr>
      <vt:lpstr>Example: Known Postshock Pressure</vt:lpstr>
      <vt:lpstr>Solution: Known Postshock Pressure</vt:lpstr>
      <vt:lpstr>Example: Postshock Speed Known</vt:lpstr>
      <vt:lpstr>Solution: Postshock Speed Known</vt:lpstr>
      <vt:lpstr>Numerical Example: Known vg</vt:lpstr>
      <vt:lpstr>Solution: Known vg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 4451</dc:title>
  <dc:creator>plasma</dc:creator>
  <cp:lastModifiedBy>Sun, Wenting</cp:lastModifiedBy>
  <cp:revision>554</cp:revision>
  <cp:lastPrinted>2016-04-04T11:28:43Z</cp:lastPrinted>
  <dcterms:created xsi:type="dcterms:W3CDTF">2006-08-16T00:00:00Z</dcterms:created>
  <dcterms:modified xsi:type="dcterms:W3CDTF">2016-04-04T12:21:35Z</dcterms:modified>
</cp:coreProperties>
</file>